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  <p:sldId id="320" r:id="rId69"/>
    <p:sldId id="321" r:id="rId70"/>
    <p:sldId id="322" r:id="rId71"/>
  </p:sldIdLst>
  <p:sldSz cy="6858000" cx="12192000"/>
  <p:notesSz cx="6858000" cy="9144000"/>
  <p:embeddedFontLst>
    <p:embeddedFont>
      <p:font typeface="Proxima Nova"/>
      <p:regular r:id="rId72"/>
      <p:bold r:id="rId73"/>
      <p:italic r:id="rId74"/>
      <p:boldItalic r:id="rId75"/>
    </p:embeddedFont>
    <p:embeddedFont>
      <p:font typeface="Helvetica Neue"/>
      <p:regular r:id="rId76"/>
      <p:bold r:id="rId77"/>
      <p:italic r:id="rId78"/>
      <p:boldItalic r:id="rId79"/>
    </p:embeddedFont>
    <p:embeddedFont>
      <p:font typeface="Gill Sans"/>
      <p:regular r:id="rId80"/>
      <p:bold r:id="rId8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82" roundtripDataSignature="AMtx7mgg0ysNtxCAO6VQIbVck9uFWnU+N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80" Type="http://schemas.openxmlformats.org/officeDocument/2006/relationships/font" Target="fonts/GillSans-regular.fntdata"/><Relationship Id="rId82" Type="http://customschemas.google.com/relationships/presentationmetadata" Target="metadata"/><Relationship Id="rId81" Type="http://schemas.openxmlformats.org/officeDocument/2006/relationships/font" Target="fonts/GillSans-bold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73" Type="http://schemas.openxmlformats.org/officeDocument/2006/relationships/font" Target="fonts/ProximaNova-bold.fntdata"/><Relationship Id="rId72" Type="http://schemas.openxmlformats.org/officeDocument/2006/relationships/font" Target="fonts/ProximaNova-regular.fntdata"/><Relationship Id="rId31" Type="http://schemas.openxmlformats.org/officeDocument/2006/relationships/slide" Target="slides/slide27.xml"/><Relationship Id="rId75" Type="http://schemas.openxmlformats.org/officeDocument/2006/relationships/font" Target="fonts/ProximaNova-boldItalic.fntdata"/><Relationship Id="rId30" Type="http://schemas.openxmlformats.org/officeDocument/2006/relationships/slide" Target="slides/slide26.xml"/><Relationship Id="rId74" Type="http://schemas.openxmlformats.org/officeDocument/2006/relationships/font" Target="fonts/ProximaNova-italic.fntdata"/><Relationship Id="rId33" Type="http://schemas.openxmlformats.org/officeDocument/2006/relationships/slide" Target="slides/slide29.xml"/><Relationship Id="rId77" Type="http://schemas.openxmlformats.org/officeDocument/2006/relationships/font" Target="fonts/HelveticaNeue-bold.fntdata"/><Relationship Id="rId32" Type="http://schemas.openxmlformats.org/officeDocument/2006/relationships/slide" Target="slides/slide28.xml"/><Relationship Id="rId76" Type="http://schemas.openxmlformats.org/officeDocument/2006/relationships/font" Target="fonts/HelveticaNeue-regular.fntdata"/><Relationship Id="rId35" Type="http://schemas.openxmlformats.org/officeDocument/2006/relationships/slide" Target="slides/slide31.xml"/><Relationship Id="rId79" Type="http://schemas.openxmlformats.org/officeDocument/2006/relationships/font" Target="fonts/HelveticaNeue-boldItalic.fntdata"/><Relationship Id="rId34" Type="http://schemas.openxmlformats.org/officeDocument/2006/relationships/slide" Target="slides/slide30.xml"/><Relationship Id="rId78" Type="http://schemas.openxmlformats.org/officeDocument/2006/relationships/font" Target="fonts/HelveticaNeue-italic.fntdata"/><Relationship Id="rId71" Type="http://schemas.openxmlformats.org/officeDocument/2006/relationships/slide" Target="slides/slide67.xml"/><Relationship Id="rId70" Type="http://schemas.openxmlformats.org/officeDocument/2006/relationships/slide" Target="slides/slide66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62" Type="http://schemas.openxmlformats.org/officeDocument/2006/relationships/slide" Target="slides/slide58.xml"/><Relationship Id="rId61" Type="http://schemas.openxmlformats.org/officeDocument/2006/relationships/slide" Target="slides/slide57.xml"/><Relationship Id="rId20" Type="http://schemas.openxmlformats.org/officeDocument/2006/relationships/slide" Target="slides/slide16.xml"/><Relationship Id="rId64" Type="http://schemas.openxmlformats.org/officeDocument/2006/relationships/slide" Target="slides/slide60.xml"/><Relationship Id="rId63" Type="http://schemas.openxmlformats.org/officeDocument/2006/relationships/slide" Target="slides/slide59.xml"/><Relationship Id="rId22" Type="http://schemas.openxmlformats.org/officeDocument/2006/relationships/slide" Target="slides/slide18.xml"/><Relationship Id="rId66" Type="http://schemas.openxmlformats.org/officeDocument/2006/relationships/slide" Target="slides/slide62.xml"/><Relationship Id="rId21" Type="http://schemas.openxmlformats.org/officeDocument/2006/relationships/slide" Target="slides/slide17.xml"/><Relationship Id="rId65" Type="http://schemas.openxmlformats.org/officeDocument/2006/relationships/slide" Target="slides/slide61.xml"/><Relationship Id="rId24" Type="http://schemas.openxmlformats.org/officeDocument/2006/relationships/slide" Target="slides/slide20.xml"/><Relationship Id="rId68" Type="http://schemas.openxmlformats.org/officeDocument/2006/relationships/slide" Target="slides/slide64.xml"/><Relationship Id="rId23" Type="http://schemas.openxmlformats.org/officeDocument/2006/relationships/slide" Target="slides/slide19.xml"/><Relationship Id="rId67" Type="http://schemas.openxmlformats.org/officeDocument/2006/relationships/slide" Target="slides/slide63.xml"/><Relationship Id="rId60" Type="http://schemas.openxmlformats.org/officeDocument/2006/relationships/slide" Target="slides/slide56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69" Type="http://schemas.openxmlformats.org/officeDocument/2006/relationships/slide" Target="slides/slide6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11" Type="http://schemas.openxmlformats.org/officeDocument/2006/relationships/slide" Target="slides/slide7.xml"/><Relationship Id="rId55" Type="http://schemas.openxmlformats.org/officeDocument/2006/relationships/slide" Target="slides/slide51.xml"/><Relationship Id="rId10" Type="http://schemas.openxmlformats.org/officeDocument/2006/relationships/slide" Target="slides/slide6.xml"/><Relationship Id="rId54" Type="http://schemas.openxmlformats.org/officeDocument/2006/relationships/slide" Target="slides/slide50.xml"/><Relationship Id="rId13" Type="http://schemas.openxmlformats.org/officeDocument/2006/relationships/slide" Target="slides/slide9.xml"/><Relationship Id="rId57" Type="http://schemas.openxmlformats.org/officeDocument/2006/relationships/slide" Target="slides/slide53.xml"/><Relationship Id="rId12" Type="http://schemas.openxmlformats.org/officeDocument/2006/relationships/slide" Target="slides/slide8.xml"/><Relationship Id="rId56" Type="http://schemas.openxmlformats.org/officeDocument/2006/relationships/slide" Target="slides/slide52.xml"/><Relationship Id="rId15" Type="http://schemas.openxmlformats.org/officeDocument/2006/relationships/slide" Target="slides/slide11.xml"/><Relationship Id="rId59" Type="http://schemas.openxmlformats.org/officeDocument/2006/relationships/slide" Target="slides/slide55.xml"/><Relationship Id="rId14" Type="http://schemas.openxmlformats.org/officeDocument/2006/relationships/slide" Target="slides/slide10.xml"/><Relationship Id="rId58" Type="http://schemas.openxmlformats.org/officeDocument/2006/relationships/slide" Target="slides/slide5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6" name="Google Shape;136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d06de2a7ac_0_32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1" name="Google Shape;201;gd06de2a7ac_0_3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d06de2a7ac_0_33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9" name="Google Shape;209;gd06de2a7ac_0_3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d06de2a7ac_0_33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7" name="Google Shape;217;gd06de2a7ac_0_3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d06de2a7ac_0_56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d06de2a7ac_0_56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d06de2a7ac_0_34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2" name="Google Shape;232;gd06de2a7ac_0_34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d06de2a7ac_0_35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0" name="Google Shape;240;gd06de2a7ac_0_35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d06de2a7ac_0_36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d06de2a7ac_0_36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d06de2a7ac_0_36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d06de2a7ac_0_36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d06de2a7ac_0_40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3" name="Google Shape;263;gd06de2a7ac_0_40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d06de2a7ac_0_40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d06de2a7ac_0_40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d09a5208a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2" name="Google Shape;142;gd09a5208a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d06de2a7ac_0_58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d06de2a7ac_0_58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d06de2a7ac_0_54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5" name="Google Shape;285;gd06de2a7ac_0_54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d06de2a7ac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d06de2a7ac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d53e949dc6_0_13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d53e949dc6_0_13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d06de2a7ac_0_59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9" name="Google Shape;309;gd06de2a7ac_0_59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d06de2a7ac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d06de2a7ac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d06de2a7ac_0_60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d06de2a7ac_0_60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d06de2a7ac_0_6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d06de2a7ac_0_62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d06de2a7ac_0_61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6" name="Google Shape;336;gd06de2a7ac_0_6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d07a2a73bc_0_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d07a2a73bc_0_1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d06de2a7ac_0_54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8" name="Google Shape;148;gd06de2a7ac_0_54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d07a2a73bc_0_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d07a2a73bc_0_2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d06de2a7ac_0_6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d06de2a7ac_0_62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d5750b5d0a_0_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64" name="Google Shape;364;gd5750b5d0a_0_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d577d5c9d1_0_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d577d5c9d1_0_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d06de2a7ac_0_63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d06de2a7ac_0_63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d06de2a7ac_0_64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85" name="Google Shape;385;gd06de2a7ac_0_64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d07a2a73bc_0_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d07a2a73bc_0_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d5750b5d0a_0_1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98" name="Google Shape;398;gd5750b5d0a_0_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d06de2a7ac_0_65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d06de2a7ac_0_65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d06de2a7ac_0_66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d06de2a7ac_0_66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d06de2a7ac_0_26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5" name="Google Shape;155;gd06de2a7ac_0_26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d06de2a7ac_0_65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17" name="Google Shape;417;gd06de2a7ac_0_65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d07a2a73bc_0_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d07a2a73bc_0_1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d06de2a7ac_0_66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d06de2a7ac_0_66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d06de2a7ac_0_9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d06de2a7ac_0_92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d06de2a7ac_0_9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d06de2a7ac_0_92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d07a2a73bc_0_7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d07a2a73bc_0_7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d53e949dc6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d53e949dc6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d53e949dc6_0_10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d53e949dc6_0_10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d07a2a73bc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d07a2a73bc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d06de2a7ac_0_7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d06de2a7ac_0_7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d06de2a7ac_0_27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2" name="Google Shape;162;gd06de2a7ac_0_27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d06de2a7ac_0_8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d06de2a7ac_0_8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d06de2a7ac_0_8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d06de2a7ac_0_8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d06de2a7ac_0_8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d06de2a7ac_0_8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d06de2a7ac_0_8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d06de2a7ac_0_8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d06de2a7ac_0_8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d06de2a7ac_0_8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d06de2a7ac_0_8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d06de2a7ac_0_8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d06de2a7ac_0_8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d06de2a7ac_0_8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d07a2a73bc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d07a2a73bc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d06de2a7ac_0_10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gd06de2a7ac_0_101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d06de2a7ac_0_9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7" name="Google Shape;557;gd06de2a7ac_0_9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d06de2a7ac_0_28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9" name="Google Shape;169;gd06de2a7ac_0_28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d06de2a7ac_0_8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" name="Google Shape;565;gd06de2a7ac_0_8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d06de2a7ac_0_8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5" name="Google Shape;575;gd06de2a7ac_0_8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d06de2a7ac_0_8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2" name="Google Shape;582;gd06de2a7ac_0_8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d06de2a7ac_0_97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0" name="Google Shape;590;gd06de2a7ac_0_97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gd06de2a7ac_0_100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9" name="Google Shape;599;gd06de2a7ac_0_100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d06de2a7ac_0_98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07" name="Google Shape;607;gd06de2a7ac_0_98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gd06de2a7ac_0_99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14" name="Google Shape;614;gd06de2a7ac_0_99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d5750b5d0a_0_1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21" name="Google Shape;621;gd5750b5d0a_0_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d06de2a7ac_0_30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8" name="Google Shape;178;gd06de2a7ac_0_30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d06de2a7ac_0_3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6" name="Google Shape;186;gd06de2a7ac_0_3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d06de2a7ac_0_30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d06de2a7ac_0_30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Relationship Id="rId4" Type="http://schemas.openxmlformats.org/officeDocument/2006/relationships/image" Target="../media/image1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6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13.png"/><Relationship Id="rId4" Type="http://schemas.openxmlformats.org/officeDocument/2006/relationships/image" Target="../media/image4.png"/><Relationship Id="rId5" Type="http://schemas.openxmlformats.org/officeDocument/2006/relationships/image" Target="../media/image1.png"/><Relationship Id="rId6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итульный лист">
  <p:cSld name="Титульный лист">
    <p:spTree>
      <p:nvGrpSpPr>
        <p:cNvPr id="6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7;p10"/>
          <p:cNvSpPr txBox="1"/>
          <p:nvPr>
            <p:ph idx="1" type="body"/>
          </p:nvPr>
        </p:nvSpPr>
        <p:spPr>
          <a:xfrm>
            <a:off x="544425" y="5017168"/>
            <a:ext cx="4941887" cy="3320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Google Shape;8;p10"/>
          <p:cNvSpPr txBox="1"/>
          <p:nvPr>
            <p:ph idx="2" type="body"/>
          </p:nvPr>
        </p:nvSpPr>
        <p:spPr>
          <a:xfrm>
            <a:off x="544424" y="5369560"/>
            <a:ext cx="4941887" cy="6263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9" name="Google Shape;9;p10"/>
          <p:cNvSpPr txBox="1"/>
          <p:nvPr>
            <p:ph idx="3" type="body"/>
          </p:nvPr>
        </p:nvSpPr>
        <p:spPr>
          <a:xfrm>
            <a:off x="544424" y="3305868"/>
            <a:ext cx="8245475" cy="16316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5200"/>
              <a:buFont typeface="Arial"/>
              <a:buNone/>
              <a:defRPr b="0" i="0" sz="52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pic>
        <p:nvPicPr>
          <p:cNvPr descr="Рисунок 213" id="10" name="Google Shape;10;p10"/>
          <p:cNvPicPr preferRelativeResize="0"/>
          <p:nvPr/>
        </p:nvPicPr>
        <p:blipFill rotWithShape="1">
          <a:blip r:embed="rId2">
            <a:alphaModFix/>
          </a:blip>
          <a:srcRect b="0" l="0" r="82814" t="63472"/>
          <a:stretch/>
        </p:blipFill>
        <p:spPr>
          <a:xfrm>
            <a:off x="5486312" y="4920746"/>
            <a:ext cx="950811" cy="207915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Рисунок 2" id="11" name="Google Shape;11;p10"/>
          <p:cNvPicPr preferRelativeResize="0"/>
          <p:nvPr/>
        </p:nvPicPr>
        <p:blipFill rotWithShape="1">
          <a:blip r:embed="rId3">
            <a:alphaModFix/>
          </a:blip>
          <a:srcRect b="26524" l="0" r="0" t="24338"/>
          <a:stretch/>
        </p:blipFill>
        <p:spPr>
          <a:xfrm>
            <a:off x="0" y="0"/>
            <a:ext cx="6858000" cy="336979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Рисунок 720" id="12" name="Google Shape;12;p10"/>
          <p:cNvPicPr preferRelativeResize="0"/>
          <p:nvPr/>
        </p:nvPicPr>
        <p:blipFill rotWithShape="1">
          <a:blip r:embed="rId4">
            <a:alphaModFix/>
          </a:blip>
          <a:srcRect b="65080" l="6718" r="38528" t="1"/>
          <a:stretch/>
        </p:blipFill>
        <p:spPr>
          <a:xfrm>
            <a:off x="9152238" y="4937473"/>
            <a:ext cx="3039763" cy="19205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лайд №2.1 Разворот справа">
  <p:cSld name="Слайд №2.1 Разворот справа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6"/>
          <p:cNvSpPr/>
          <p:nvPr/>
        </p:nvSpPr>
        <p:spPr>
          <a:xfrm>
            <a:off x="1120776" y="1752695"/>
            <a:ext cx="4176251" cy="4218738"/>
          </a:xfrm>
          <a:prstGeom prst="rect">
            <a:avLst/>
          </a:prstGeom>
          <a:solidFill>
            <a:srgbClr val="FB2A38"/>
          </a:solidFill>
          <a:ln cap="flat" cmpd="sng" w="12700">
            <a:solidFill>
              <a:srgbClr val="FB2A3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32333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59;p16"/>
          <p:cNvSpPr txBox="1"/>
          <p:nvPr>
            <p:ph idx="1" type="body"/>
          </p:nvPr>
        </p:nvSpPr>
        <p:spPr>
          <a:xfrm>
            <a:off x="1120775" y="1765428"/>
            <a:ext cx="4176252" cy="42238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Arial"/>
              <a:buNone/>
              <a:defRPr b="0" i="0" sz="38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60" name="Google Shape;60;p16"/>
          <p:cNvSpPr txBox="1"/>
          <p:nvPr>
            <p:ph idx="2" type="body"/>
          </p:nvPr>
        </p:nvSpPr>
        <p:spPr>
          <a:xfrm>
            <a:off x="5595938" y="1998663"/>
            <a:ext cx="4616542" cy="37775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pic>
        <p:nvPicPr>
          <p:cNvPr descr="Рисунок 43" id="61" name="Google Shape;61;p16"/>
          <p:cNvPicPr preferRelativeResize="0"/>
          <p:nvPr/>
        </p:nvPicPr>
        <p:blipFill rotWithShape="1">
          <a:blip r:embed="rId2">
            <a:alphaModFix/>
          </a:blip>
          <a:srcRect b="78012" l="38098" r="46928" t="6809"/>
          <a:stretch/>
        </p:blipFill>
        <p:spPr>
          <a:xfrm>
            <a:off x="-3259" y="279216"/>
            <a:ext cx="770023" cy="773296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6"/>
          <p:cNvSpPr txBox="1"/>
          <p:nvPr>
            <p:ph idx="3" type="body"/>
          </p:nvPr>
        </p:nvSpPr>
        <p:spPr>
          <a:xfrm>
            <a:off x="1120775" y="355493"/>
            <a:ext cx="9726295" cy="8239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cxnSp>
        <p:nvCxnSpPr>
          <p:cNvPr id="63" name="Google Shape;63;p16"/>
          <p:cNvCxnSpPr/>
          <p:nvPr/>
        </p:nvCxnSpPr>
        <p:spPr>
          <a:xfrm flipH="1" rot="10800000">
            <a:off x="1120775" y="1752695"/>
            <a:ext cx="9796232" cy="1270"/>
          </a:xfrm>
          <a:prstGeom prst="straightConnector1">
            <a:avLst/>
          </a:prstGeom>
          <a:noFill/>
          <a:ln cap="flat" cmpd="sng" w="34925">
            <a:solidFill>
              <a:srgbClr val="FB2A38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4" name="Google Shape;64;p16"/>
          <p:cNvCxnSpPr/>
          <p:nvPr/>
        </p:nvCxnSpPr>
        <p:spPr>
          <a:xfrm flipH="1" rot="10800000">
            <a:off x="1120775" y="6000677"/>
            <a:ext cx="9796232" cy="1270"/>
          </a:xfrm>
          <a:prstGeom prst="straightConnector1">
            <a:avLst/>
          </a:prstGeom>
          <a:noFill/>
          <a:ln cap="flat" cmpd="sng" w="34925">
            <a:solidFill>
              <a:srgbClr val="FB2A3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5" name="Google Shape;65;p16"/>
          <p:cNvSpPr/>
          <p:nvPr/>
        </p:nvSpPr>
        <p:spPr>
          <a:xfrm>
            <a:off x="10357192" y="1765428"/>
            <a:ext cx="561827" cy="561826"/>
          </a:xfrm>
          <a:prstGeom prst="rect">
            <a:avLst/>
          </a:prstGeom>
          <a:solidFill>
            <a:srgbClr val="FC2B38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32333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" name="Google Shape;66;p16"/>
          <p:cNvSpPr/>
          <p:nvPr/>
        </p:nvSpPr>
        <p:spPr>
          <a:xfrm>
            <a:off x="10501905" y="1896521"/>
            <a:ext cx="272402" cy="272399"/>
          </a:xfrm>
          <a:custGeom>
            <a:rect b="b" l="l" r="r" t="t"/>
            <a:pathLst>
              <a:path extrusionOk="0" h="21600" w="21600">
                <a:moveTo>
                  <a:pt x="10800" y="0"/>
                </a:moveTo>
                <a:lnTo>
                  <a:pt x="10800" y="21600"/>
                </a:lnTo>
                <a:moveTo>
                  <a:pt x="10800" y="21600"/>
                </a:moveTo>
                <a:lnTo>
                  <a:pt x="21600" y="10800"/>
                </a:lnTo>
                <a:moveTo>
                  <a:pt x="10800" y="21600"/>
                </a:moveTo>
                <a:lnTo>
                  <a:pt x="0" y="10800"/>
                </a:lnTo>
              </a:path>
            </a:pathLst>
          </a:custGeom>
          <a:noFill/>
          <a:ln cap="flat" cmpd="sng" w="18175">
            <a:solidFill>
              <a:srgbClr val="FEFEF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32333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лайд №2.2 Разворот слева">
  <p:cSld name="Слайд №2.2 Разворот слева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7"/>
          <p:cNvSpPr txBox="1"/>
          <p:nvPr>
            <p:ph idx="1" type="body"/>
          </p:nvPr>
        </p:nvSpPr>
        <p:spPr>
          <a:xfrm>
            <a:off x="1120894" y="1978550"/>
            <a:ext cx="5196016" cy="37447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pic>
        <p:nvPicPr>
          <p:cNvPr descr="Рисунок 43" id="69" name="Google Shape;69;p17"/>
          <p:cNvPicPr preferRelativeResize="0"/>
          <p:nvPr/>
        </p:nvPicPr>
        <p:blipFill rotWithShape="1">
          <a:blip r:embed="rId2">
            <a:alphaModFix/>
          </a:blip>
          <a:srcRect b="78012" l="38098" r="46928" t="6809"/>
          <a:stretch/>
        </p:blipFill>
        <p:spPr>
          <a:xfrm>
            <a:off x="-3259" y="279216"/>
            <a:ext cx="770023" cy="773296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7"/>
          <p:cNvSpPr txBox="1"/>
          <p:nvPr>
            <p:ph idx="2" type="body"/>
          </p:nvPr>
        </p:nvSpPr>
        <p:spPr>
          <a:xfrm>
            <a:off x="1120775" y="355493"/>
            <a:ext cx="9726295" cy="8239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cxnSp>
        <p:nvCxnSpPr>
          <p:cNvPr id="71" name="Google Shape;71;p17"/>
          <p:cNvCxnSpPr/>
          <p:nvPr/>
        </p:nvCxnSpPr>
        <p:spPr>
          <a:xfrm flipH="1" rot="10800000">
            <a:off x="1120775" y="1752695"/>
            <a:ext cx="9796232" cy="1270"/>
          </a:xfrm>
          <a:prstGeom prst="straightConnector1">
            <a:avLst/>
          </a:prstGeom>
          <a:noFill/>
          <a:ln cap="flat" cmpd="sng" w="34925">
            <a:solidFill>
              <a:srgbClr val="FB2A38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2" name="Google Shape;72;p17"/>
          <p:cNvCxnSpPr/>
          <p:nvPr/>
        </p:nvCxnSpPr>
        <p:spPr>
          <a:xfrm flipH="1" rot="10800000">
            <a:off x="1120775" y="6000677"/>
            <a:ext cx="9796232" cy="1270"/>
          </a:xfrm>
          <a:prstGeom prst="straightConnector1">
            <a:avLst/>
          </a:prstGeom>
          <a:noFill/>
          <a:ln cap="flat" cmpd="sng" w="34925">
            <a:solidFill>
              <a:srgbClr val="FB2A3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3" name="Google Shape;73;p17"/>
          <p:cNvSpPr/>
          <p:nvPr/>
        </p:nvSpPr>
        <p:spPr>
          <a:xfrm>
            <a:off x="10357192" y="1765428"/>
            <a:ext cx="561827" cy="561826"/>
          </a:xfrm>
          <a:prstGeom prst="rect">
            <a:avLst/>
          </a:prstGeom>
          <a:solidFill>
            <a:srgbClr val="FC2B38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32333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" name="Google Shape;74;p17"/>
          <p:cNvSpPr/>
          <p:nvPr/>
        </p:nvSpPr>
        <p:spPr>
          <a:xfrm>
            <a:off x="10501905" y="1896521"/>
            <a:ext cx="272402" cy="272399"/>
          </a:xfrm>
          <a:custGeom>
            <a:rect b="b" l="l" r="r" t="t"/>
            <a:pathLst>
              <a:path extrusionOk="0" h="21600" w="21600">
                <a:moveTo>
                  <a:pt x="10800" y="0"/>
                </a:moveTo>
                <a:lnTo>
                  <a:pt x="10800" y="21600"/>
                </a:lnTo>
                <a:moveTo>
                  <a:pt x="10800" y="21600"/>
                </a:moveTo>
                <a:lnTo>
                  <a:pt x="21600" y="10800"/>
                </a:lnTo>
                <a:moveTo>
                  <a:pt x="10800" y="21600"/>
                </a:moveTo>
                <a:lnTo>
                  <a:pt x="0" y="10800"/>
                </a:lnTo>
              </a:path>
            </a:pathLst>
          </a:custGeom>
          <a:noFill/>
          <a:ln cap="flat" cmpd="sng" w="18175">
            <a:solidFill>
              <a:srgbClr val="FEFEF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32333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" name="Google Shape;75;p17"/>
          <p:cNvSpPr/>
          <p:nvPr/>
        </p:nvSpPr>
        <p:spPr>
          <a:xfrm>
            <a:off x="6740756" y="1765428"/>
            <a:ext cx="4176251" cy="4218738"/>
          </a:xfrm>
          <a:prstGeom prst="rect">
            <a:avLst/>
          </a:prstGeom>
          <a:solidFill>
            <a:srgbClr val="FB2A38"/>
          </a:solidFill>
          <a:ln cap="flat" cmpd="sng" w="12700">
            <a:solidFill>
              <a:srgbClr val="FB2A3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32333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" name="Google Shape;76;p17"/>
          <p:cNvSpPr txBox="1"/>
          <p:nvPr>
            <p:ph idx="3" type="body"/>
          </p:nvPr>
        </p:nvSpPr>
        <p:spPr>
          <a:xfrm>
            <a:off x="6740755" y="1778161"/>
            <a:ext cx="4176252" cy="42238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Arial"/>
              <a:buNone/>
              <a:defRPr b="0" i="0" sz="38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лайд №3.1 Ноутбук справа">
  <p:cSld name="Слайд №3.1 Ноутбук справа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8"/>
          <p:cNvSpPr/>
          <p:nvPr/>
        </p:nvSpPr>
        <p:spPr>
          <a:xfrm>
            <a:off x="1120775" y="1966143"/>
            <a:ext cx="5039739" cy="2384854"/>
          </a:xfrm>
          <a:prstGeom prst="rect">
            <a:avLst/>
          </a:prstGeom>
          <a:solidFill>
            <a:srgbClr val="FB2A38"/>
          </a:solidFill>
          <a:ln cap="flat" cmpd="sng" w="12700">
            <a:solidFill>
              <a:srgbClr val="FB2A3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32333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" name="Google Shape;79;p18"/>
          <p:cNvSpPr txBox="1"/>
          <p:nvPr>
            <p:ph idx="1" type="body"/>
          </p:nvPr>
        </p:nvSpPr>
        <p:spPr>
          <a:xfrm>
            <a:off x="1587212" y="2379197"/>
            <a:ext cx="4106863" cy="17733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pic>
        <p:nvPicPr>
          <p:cNvPr descr="Рисунок 43" id="80" name="Google Shape;80;p18"/>
          <p:cNvPicPr preferRelativeResize="0"/>
          <p:nvPr/>
        </p:nvPicPr>
        <p:blipFill rotWithShape="1">
          <a:blip r:embed="rId2">
            <a:alphaModFix/>
          </a:blip>
          <a:srcRect b="78012" l="38098" r="46928" t="6809"/>
          <a:stretch/>
        </p:blipFill>
        <p:spPr>
          <a:xfrm>
            <a:off x="-3259" y="279216"/>
            <a:ext cx="770023" cy="773296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8"/>
          <p:cNvSpPr txBox="1"/>
          <p:nvPr>
            <p:ph idx="2" type="body"/>
          </p:nvPr>
        </p:nvSpPr>
        <p:spPr>
          <a:xfrm>
            <a:off x="1120775" y="355493"/>
            <a:ext cx="9726295" cy="8239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2" name="Google Shape;82;p18"/>
          <p:cNvSpPr/>
          <p:nvPr/>
        </p:nvSpPr>
        <p:spPr>
          <a:xfrm>
            <a:off x="5208690" y="1511831"/>
            <a:ext cx="8515978" cy="491701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18"/>
          <p:cNvSpPr txBox="1"/>
          <p:nvPr>
            <p:ph idx="3" type="body"/>
          </p:nvPr>
        </p:nvSpPr>
        <p:spPr>
          <a:xfrm>
            <a:off x="6316910" y="1895913"/>
            <a:ext cx="6316910" cy="37582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лайд №3.2 Ноутбук слева">
  <p:cSld name="Слайд №3.2 Ноутбук слева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9"/>
          <p:cNvSpPr/>
          <p:nvPr/>
        </p:nvSpPr>
        <p:spPr>
          <a:xfrm>
            <a:off x="5807331" y="1969570"/>
            <a:ext cx="5039739" cy="2384854"/>
          </a:xfrm>
          <a:prstGeom prst="rect">
            <a:avLst/>
          </a:prstGeom>
          <a:solidFill>
            <a:srgbClr val="FB2A38"/>
          </a:solidFill>
          <a:ln cap="flat" cmpd="sng" w="12700">
            <a:solidFill>
              <a:srgbClr val="FB2A3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32333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19"/>
          <p:cNvSpPr txBox="1"/>
          <p:nvPr>
            <p:ph idx="1" type="body"/>
          </p:nvPr>
        </p:nvSpPr>
        <p:spPr>
          <a:xfrm>
            <a:off x="6273768" y="2382624"/>
            <a:ext cx="4106863" cy="17733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7" name="Google Shape;87;p19"/>
          <p:cNvSpPr/>
          <p:nvPr/>
        </p:nvSpPr>
        <p:spPr>
          <a:xfrm>
            <a:off x="-1757206" y="1585488"/>
            <a:ext cx="8515978" cy="491701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19"/>
          <p:cNvSpPr txBox="1"/>
          <p:nvPr>
            <p:ph idx="2" type="body"/>
          </p:nvPr>
        </p:nvSpPr>
        <p:spPr>
          <a:xfrm>
            <a:off x="-648986" y="1969570"/>
            <a:ext cx="6316910" cy="37582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pic>
        <p:nvPicPr>
          <p:cNvPr descr="Рисунок 43" id="89" name="Google Shape;89;p19"/>
          <p:cNvPicPr preferRelativeResize="0"/>
          <p:nvPr/>
        </p:nvPicPr>
        <p:blipFill rotWithShape="1">
          <a:blip r:embed="rId2">
            <a:alphaModFix/>
          </a:blip>
          <a:srcRect b="78012" l="38098" r="46928" t="6809"/>
          <a:stretch/>
        </p:blipFill>
        <p:spPr>
          <a:xfrm>
            <a:off x="-3259" y="279216"/>
            <a:ext cx="770023" cy="773296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9"/>
          <p:cNvSpPr txBox="1"/>
          <p:nvPr>
            <p:ph idx="3" type="body"/>
          </p:nvPr>
        </p:nvSpPr>
        <p:spPr>
          <a:xfrm>
            <a:off x="1120775" y="355493"/>
            <a:ext cx="9726295" cy="8239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лайд №4.1 Два столбца">
  <p:cSld name="Слайд №4.1 Два столбца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Рисунок 43" id="92" name="Google Shape;92;p20"/>
          <p:cNvPicPr preferRelativeResize="0"/>
          <p:nvPr/>
        </p:nvPicPr>
        <p:blipFill rotWithShape="1">
          <a:blip r:embed="rId2">
            <a:alphaModFix/>
          </a:blip>
          <a:srcRect b="78012" l="38098" r="46928" t="6809"/>
          <a:stretch/>
        </p:blipFill>
        <p:spPr>
          <a:xfrm>
            <a:off x="-3259" y="279216"/>
            <a:ext cx="770023" cy="773296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20"/>
          <p:cNvSpPr txBox="1"/>
          <p:nvPr>
            <p:ph idx="1" type="body"/>
          </p:nvPr>
        </p:nvSpPr>
        <p:spPr>
          <a:xfrm>
            <a:off x="1120775" y="355493"/>
            <a:ext cx="9726295" cy="8239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cxnSp>
        <p:nvCxnSpPr>
          <p:cNvPr id="94" name="Google Shape;94;p20"/>
          <p:cNvCxnSpPr/>
          <p:nvPr/>
        </p:nvCxnSpPr>
        <p:spPr>
          <a:xfrm flipH="1" rot="10800000">
            <a:off x="7425505" y="1648944"/>
            <a:ext cx="3421062" cy="42"/>
          </a:xfrm>
          <a:prstGeom prst="straightConnector1">
            <a:avLst/>
          </a:prstGeom>
          <a:noFill/>
          <a:ln cap="flat" cmpd="sng" w="76200">
            <a:solidFill>
              <a:srgbClr val="FB2A38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95" name="Google Shape;95;p20"/>
          <p:cNvSpPr txBox="1"/>
          <p:nvPr>
            <p:ph idx="2" type="body"/>
          </p:nvPr>
        </p:nvSpPr>
        <p:spPr>
          <a:xfrm>
            <a:off x="1120774" y="1648944"/>
            <a:ext cx="5800143" cy="42712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96" name="Google Shape;96;p20"/>
          <p:cNvSpPr txBox="1"/>
          <p:nvPr>
            <p:ph idx="3" type="body"/>
          </p:nvPr>
        </p:nvSpPr>
        <p:spPr>
          <a:xfrm>
            <a:off x="7425505" y="2094690"/>
            <a:ext cx="3421062" cy="26686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лайд №4.2 Два столбца">
  <p:cSld name="Слайд №4.2 Два столбца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Рисунок 43" id="98" name="Google Shape;98;p21"/>
          <p:cNvPicPr preferRelativeResize="0"/>
          <p:nvPr/>
        </p:nvPicPr>
        <p:blipFill rotWithShape="1">
          <a:blip r:embed="rId2">
            <a:alphaModFix/>
          </a:blip>
          <a:srcRect b="78012" l="38098" r="46928" t="6809"/>
          <a:stretch/>
        </p:blipFill>
        <p:spPr>
          <a:xfrm>
            <a:off x="-3259" y="279216"/>
            <a:ext cx="770023" cy="773296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21"/>
          <p:cNvSpPr txBox="1"/>
          <p:nvPr>
            <p:ph idx="1" type="body"/>
          </p:nvPr>
        </p:nvSpPr>
        <p:spPr>
          <a:xfrm>
            <a:off x="1120775" y="355493"/>
            <a:ext cx="9726295" cy="8239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cxnSp>
        <p:nvCxnSpPr>
          <p:cNvPr id="100" name="Google Shape;100;p21"/>
          <p:cNvCxnSpPr/>
          <p:nvPr/>
        </p:nvCxnSpPr>
        <p:spPr>
          <a:xfrm flipH="1" rot="10800000">
            <a:off x="1120774" y="1648944"/>
            <a:ext cx="3421062" cy="42"/>
          </a:xfrm>
          <a:prstGeom prst="straightConnector1">
            <a:avLst/>
          </a:prstGeom>
          <a:noFill/>
          <a:ln cap="flat" cmpd="sng" w="76200">
            <a:solidFill>
              <a:srgbClr val="FB2A38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01" name="Google Shape;101;p21"/>
          <p:cNvSpPr txBox="1"/>
          <p:nvPr>
            <p:ph idx="2" type="body"/>
          </p:nvPr>
        </p:nvSpPr>
        <p:spPr>
          <a:xfrm>
            <a:off x="5046927" y="1648944"/>
            <a:ext cx="5800143" cy="42712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02" name="Google Shape;102;p21"/>
          <p:cNvSpPr txBox="1"/>
          <p:nvPr>
            <p:ph idx="3" type="body"/>
          </p:nvPr>
        </p:nvSpPr>
        <p:spPr>
          <a:xfrm>
            <a:off x="1120774" y="2094690"/>
            <a:ext cx="3421062" cy="26686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Разделительный">
  <p:cSld name="Разделительный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gd0867c7b8d_0_80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gd0867c7b8d_0_806"/>
          <p:cNvSpPr/>
          <p:nvPr/>
        </p:nvSpPr>
        <p:spPr>
          <a:xfrm>
            <a:off x="0" y="0"/>
            <a:ext cx="12192000" cy="185940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411"/>
                </a:srgbClr>
              </a:gs>
              <a:gs pos="100000">
                <a:srgbClr val="01C3BA">
                  <a:alpha val="45490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gd0867c7b8d_0_806"/>
          <p:cNvSpPr txBox="1"/>
          <p:nvPr>
            <p:ph idx="1" type="body"/>
          </p:nvPr>
        </p:nvSpPr>
        <p:spPr>
          <a:xfrm>
            <a:off x="5099050" y="1675606"/>
            <a:ext cx="1993800" cy="42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0"/>
              <a:buFont typeface="Arial"/>
              <a:buNone/>
              <a:defRPr b="1" i="0" sz="25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gd0867c7b8d_0_806"/>
          <p:cNvSpPr/>
          <p:nvPr/>
        </p:nvSpPr>
        <p:spPr>
          <a:xfrm>
            <a:off x="-1" y="4643120"/>
            <a:ext cx="12192000" cy="2230200"/>
          </a:xfrm>
          <a:prstGeom prst="rect">
            <a:avLst/>
          </a:prstGeom>
          <a:gradFill>
            <a:gsLst>
              <a:gs pos="0">
                <a:srgbClr val="3C46B9">
                  <a:alpha val="27450"/>
                </a:srgbClr>
              </a:gs>
              <a:gs pos="49000">
                <a:srgbClr val="262E78">
                  <a:alpha val="60392"/>
                </a:srgbClr>
              </a:gs>
              <a:gs pos="100000">
                <a:srgbClr val="00756F">
                  <a:alpha val="56470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gd0867c7b8d_0_806"/>
          <p:cNvSpPr txBox="1"/>
          <p:nvPr>
            <p:ph idx="2" type="body"/>
          </p:nvPr>
        </p:nvSpPr>
        <p:spPr>
          <a:xfrm>
            <a:off x="0" y="3073400"/>
            <a:ext cx="121920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500"/>
              <a:buFont typeface="Arial"/>
              <a:buNone/>
              <a:defRPr b="1" i="0" sz="35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" name="Google Shape;109;gd0867c7b8d_0_806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de 1">
  <p:cSld name="Code 1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111" name="Google Shape;111;gd0867c7b8d_0_8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gd0867c7b8d_0_813"/>
          <p:cNvSpPr txBox="1"/>
          <p:nvPr>
            <p:ph idx="1" type="body"/>
          </p:nvPr>
        </p:nvSpPr>
        <p:spPr>
          <a:xfrm>
            <a:off x="723600" y="1717040"/>
            <a:ext cx="10744800" cy="48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30200" lvl="0" marL="457200" marR="0" rtl="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3" name="Google Shape;113;gd0867c7b8d_0_813"/>
          <p:cNvSpPr txBox="1"/>
          <p:nvPr>
            <p:ph idx="2" type="body"/>
          </p:nvPr>
        </p:nvSpPr>
        <p:spPr>
          <a:xfrm>
            <a:off x="719666" y="362364"/>
            <a:ext cx="10753800" cy="5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b="1" i="0" sz="33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 b="0" i="0" sz="33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4" name="Google Shape;114;gd0867c7b8d_0_813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итульный слайд">
  <p:cSld name="Титульный слайд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gd0867c7b8d_0_8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gd0867c7b8d_0_818"/>
          <p:cNvSpPr/>
          <p:nvPr/>
        </p:nvSpPr>
        <p:spPr>
          <a:xfrm>
            <a:off x="0" y="-15336"/>
            <a:ext cx="12192000" cy="188100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411"/>
                </a:srgbClr>
              </a:gs>
              <a:gs pos="100000">
                <a:srgbClr val="01C3BA">
                  <a:alpha val="45490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8" name="Google Shape;118;gd0867c7b8d_0_8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96663" y="411079"/>
            <a:ext cx="2198673" cy="971801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gd0867c7b8d_0_818"/>
          <p:cNvSpPr/>
          <p:nvPr/>
        </p:nvSpPr>
        <p:spPr>
          <a:xfrm>
            <a:off x="-1" y="4643120"/>
            <a:ext cx="12192000" cy="2230200"/>
          </a:xfrm>
          <a:prstGeom prst="rect">
            <a:avLst/>
          </a:prstGeom>
          <a:gradFill>
            <a:gsLst>
              <a:gs pos="0">
                <a:srgbClr val="3C46B9">
                  <a:alpha val="27450"/>
                </a:srgbClr>
              </a:gs>
              <a:gs pos="49000">
                <a:srgbClr val="262E78">
                  <a:alpha val="60392"/>
                </a:srgbClr>
              </a:gs>
              <a:gs pos="100000">
                <a:srgbClr val="00756F">
                  <a:alpha val="56470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gd0867c7b8d_0_818"/>
          <p:cNvSpPr txBox="1"/>
          <p:nvPr>
            <p:ph idx="1" type="body"/>
          </p:nvPr>
        </p:nvSpPr>
        <p:spPr>
          <a:xfrm>
            <a:off x="-2" y="2411267"/>
            <a:ext cx="12192000" cy="18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5500"/>
              <a:buFont typeface="Arial"/>
              <a:buNone/>
              <a:defRPr b="1" i="0" sz="55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 b="1" i="0" sz="4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228600" lvl="2" marL="1371600" marR="0" rtl="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 b="1" i="0" sz="4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228600" lvl="3" marL="1828800" marR="0" rtl="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 b="1" i="0" sz="4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228600" lvl="4" marL="2286000" marR="0" rtl="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 b="1" i="0" sz="4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gd0867c7b8d_0_818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hite_Background копия" showMasterSp="0">
  <p:cSld name="TITLE_AND_BODY_1">
    <p:bg>
      <p:bgPr>
        <a:solidFill>
          <a:srgbClr val="FFFFFF"/>
        </a:soli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ogo_small.png" id="123" name="Google Shape;123;gd0867c7b8d_0_168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490184" y="385490"/>
            <a:ext cx="382960" cy="38296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gd0867c7b8d_0_1685"/>
          <p:cNvSpPr txBox="1"/>
          <p:nvPr>
            <p:ph idx="12" type="sldNum"/>
          </p:nvPr>
        </p:nvSpPr>
        <p:spPr>
          <a:xfrm>
            <a:off x="3162300" y="4629150"/>
            <a:ext cx="1716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25400" lIns="25400" spcFirstLastPara="1" rIns="25400" wrap="square" tIns="254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sz="70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лайд №1.2 Стандартный с подзаголовком">
  <p:cSld name="Слайд №1.2 Стандартный с подзаголовком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15"/>
          <p:cNvSpPr txBox="1"/>
          <p:nvPr>
            <p:ph idx="1" type="body"/>
          </p:nvPr>
        </p:nvSpPr>
        <p:spPr>
          <a:xfrm>
            <a:off x="1120775" y="1784350"/>
            <a:ext cx="5816920" cy="12356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pic>
        <p:nvPicPr>
          <p:cNvPr descr="Рисунок 43" id="15" name="Google Shape;15;p15"/>
          <p:cNvPicPr preferRelativeResize="0"/>
          <p:nvPr/>
        </p:nvPicPr>
        <p:blipFill rotWithShape="1">
          <a:blip r:embed="rId2">
            <a:alphaModFix/>
          </a:blip>
          <a:srcRect b="78012" l="38098" r="46928" t="6809"/>
          <a:stretch/>
        </p:blipFill>
        <p:spPr>
          <a:xfrm>
            <a:off x="-3259" y="279216"/>
            <a:ext cx="770023" cy="77329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" name="Google Shape;16;p15"/>
          <p:cNvCxnSpPr/>
          <p:nvPr/>
        </p:nvCxnSpPr>
        <p:spPr>
          <a:xfrm>
            <a:off x="1121333" y="1544596"/>
            <a:ext cx="3420001" cy="0"/>
          </a:xfrm>
          <a:prstGeom prst="straightConnector1">
            <a:avLst/>
          </a:prstGeom>
          <a:noFill/>
          <a:ln cap="flat" cmpd="sng" w="76200">
            <a:solidFill>
              <a:srgbClr val="FB2A38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7" name="Google Shape;17;p15"/>
          <p:cNvSpPr txBox="1"/>
          <p:nvPr>
            <p:ph idx="2" type="body"/>
          </p:nvPr>
        </p:nvSpPr>
        <p:spPr>
          <a:xfrm>
            <a:off x="1120775" y="355493"/>
            <a:ext cx="9726295" cy="8239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8" name="Google Shape;18;p15"/>
          <p:cNvSpPr txBox="1"/>
          <p:nvPr>
            <p:ph idx="3" type="body"/>
          </p:nvPr>
        </p:nvSpPr>
        <p:spPr>
          <a:xfrm>
            <a:off x="1120775" y="3129100"/>
            <a:ext cx="9826858" cy="26255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9" name="Google Shape;19;p15"/>
          <p:cNvSpPr txBox="1"/>
          <p:nvPr>
            <p:ph idx="4" type="body"/>
          </p:nvPr>
        </p:nvSpPr>
        <p:spPr>
          <a:xfrm>
            <a:off x="1119188" y="5715000"/>
            <a:ext cx="9761537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323332"/>
              </a:buClr>
              <a:buSzPts val="480"/>
              <a:buFont typeface="Arial"/>
              <a:buNone/>
              <a:defRPr b="0" i="0" sz="16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hite_Background копия 1" showMasterSp="0">
  <p:cSld name="TITLE_AND_BODY_2">
    <p:bg>
      <p:bgPr>
        <a:solidFill>
          <a:srgbClr val="FFFFFF"/>
        </a:solid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ogo_small.png" id="126" name="Google Shape;126;gd0867c7b8d_0_18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490184" y="385490"/>
            <a:ext cx="382960" cy="38296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gd0867c7b8d_0_1833"/>
          <p:cNvSpPr txBox="1"/>
          <p:nvPr>
            <p:ph idx="12" type="sldNum"/>
          </p:nvPr>
        </p:nvSpPr>
        <p:spPr>
          <a:xfrm>
            <a:off x="3162300" y="4629150"/>
            <a:ext cx="1716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25400" lIns="25400" spcFirstLastPara="1" rIns="25400" wrap="square" tIns="254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sz="70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d0867c7b8d_0_2075"/>
          <p:cNvSpPr txBox="1"/>
          <p:nvPr>
            <p:ph idx="12" type="sldNum"/>
          </p:nvPr>
        </p:nvSpPr>
        <p:spPr>
          <a:xfrm>
            <a:off x="11743571" y="6447438"/>
            <a:ext cx="397200" cy="3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итульный слайд 1" type="title">
  <p:cSld name="TITLE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d06de2a7ac_0_260"/>
          <p:cNvSpPr txBox="1"/>
          <p:nvPr>
            <p:ph type="ctrTitle"/>
          </p:nvPr>
        </p:nvSpPr>
        <p:spPr>
          <a:xfrm>
            <a:off x="415611" y="992767"/>
            <a:ext cx="11360700" cy="27369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900"/>
              <a:buChar char="●"/>
              <a:defRPr sz="69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900"/>
              <a:buChar char="○"/>
              <a:defRPr sz="69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900"/>
              <a:buChar char="■"/>
              <a:defRPr sz="69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900"/>
              <a:buChar char="●"/>
              <a:defRPr sz="69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900"/>
              <a:buChar char="○"/>
              <a:defRPr sz="69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900"/>
              <a:buChar char="■"/>
              <a:defRPr sz="69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900"/>
              <a:buChar char="●"/>
              <a:defRPr sz="69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900"/>
              <a:buChar char="○"/>
              <a:defRPr sz="69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900"/>
              <a:buChar char="■"/>
              <a:defRPr sz="6900"/>
            </a:lvl9pPr>
          </a:lstStyle>
          <a:p/>
        </p:txBody>
      </p:sp>
      <p:sp>
        <p:nvSpPr>
          <p:cNvPr id="132" name="Google Shape;132;gd06de2a7ac_0_260"/>
          <p:cNvSpPr txBox="1"/>
          <p:nvPr>
            <p:ph idx="1" type="subTitle"/>
          </p:nvPr>
        </p:nvSpPr>
        <p:spPr>
          <a:xfrm>
            <a:off x="415600" y="3778833"/>
            <a:ext cx="113607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/>
        </p:txBody>
      </p:sp>
      <p:sp>
        <p:nvSpPr>
          <p:cNvPr id="133" name="Google Shape;133;gd06de2a7ac_0_260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buNone/>
              <a:defRPr sz="1900"/>
            </a:lvl1pPr>
            <a:lvl2pPr lvl="1" rtl="0">
              <a:buNone/>
              <a:defRPr sz="1900"/>
            </a:lvl2pPr>
            <a:lvl3pPr lvl="2" rtl="0">
              <a:buNone/>
              <a:defRPr sz="1900"/>
            </a:lvl3pPr>
            <a:lvl4pPr lvl="3" rtl="0">
              <a:buNone/>
              <a:defRPr sz="1900"/>
            </a:lvl4pPr>
            <a:lvl5pPr lvl="4" rtl="0">
              <a:buNone/>
              <a:defRPr sz="1900"/>
            </a:lvl5pPr>
            <a:lvl6pPr lvl="5" rtl="0">
              <a:buNone/>
              <a:defRPr sz="1900"/>
            </a:lvl6pPr>
            <a:lvl7pPr lvl="6" rtl="0">
              <a:buNone/>
              <a:defRPr sz="1900"/>
            </a:lvl7pPr>
            <a:lvl8pPr lvl="7" rtl="0">
              <a:buNone/>
              <a:defRPr sz="1900"/>
            </a:lvl8pPr>
            <a:lvl9pPr lvl="8" rtl="0">
              <a:buNone/>
              <a:defRPr sz="1900"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устой слайд">
  <p:cSld name="Пустой слайд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hite_Background2 копия" showMasterSp="0">
  <p:cSld name="white_Background2 копия">
    <p:bg>
      <p:bgPr>
        <a:solidFill>
          <a:srgbClr val="FFFFFF"/>
        </a:solid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gd0867c7b8d_0_1435"/>
          <p:cNvSpPr/>
          <p:nvPr/>
        </p:nvSpPr>
        <p:spPr>
          <a:xfrm>
            <a:off x="1482625" y="-1184375"/>
            <a:ext cx="9226800" cy="9226800"/>
          </a:xfrm>
          <a:prstGeom prst="ellipse">
            <a:avLst/>
          </a:prstGeom>
          <a:noFill/>
          <a:ln cap="flat" cmpd="sng" w="952500">
            <a:solidFill>
              <a:srgbClr val="000000">
                <a:alpha val="3529"/>
              </a:srgbClr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Gill Sans"/>
              <a:buNone/>
            </a:pPr>
            <a:r>
              <a:t/>
            </a:r>
            <a:endParaRPr b="0" i="0" sz="2000" u="none" cap="none" strike="noStrik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3" name="Google Shape;23;gd0867c7b8d_0_1435"/>
          <p:cNvSpPr/>
          <p:nvPr/>
        </p:nvSpPr>
        <p:spPr>
          <a:xfrm>
            <a:off x="2124323" y="-544141"/>
            <a:ext cx="7946400" cy="7946400"/>
          </a:xfrm>
          <a:prstGeom prst="ellipse">
            <a:avLst/>
          </a:prstGeom>
          <a:noFill/>
          <a:ln cap="flat" cmpd="sng" w="952500">
            <a:solidFill>
              <a:srgbClr val="000000">
                <a:alpha val="3529"/>
              </a:srgbClr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Gill Sans"/>
              <a:buNone/>
            </a:pPr>
            <a:r>
              <a:t/>
            </a:r>
            <a:endParaRPr b="0" i="0" sz="2000" u="none" cap="none" strike="noStrik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descr="logo_small.png" id="24" name="Google Shape;24;gd0867c7b8d_0_143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490184" y="342887"/>
            <a:ext cx="425562" cy="425562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gd0867c7b8d_0_1435"/>
          <p:cNvSpPr txBox="1"/>
          <p:nvPr>
            <p:ph idx="12" type="sldNum"/>
          </p:nvPr>
        </p:nvSpPr>
        <p:spPr>
          <a:xfrm>
            <a:off x="3162300" y="4629150"/>
            <a:ext cx="1716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25400" lIns="25400" spcFirstLastPara="1" rIns="25400" wrap="square" tIns="254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sz="70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лайд №1.1 Стандартный">
  <p:cSld name="Слайд №1.1 Стандартный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Рисунок 43" id="27" name="Google Shape;27;p12"/>
          <p:cNvPicPr preferRelativeResize="0"/>
          <p:nvPr/>
        </p:nvPicPr>
        <p:blipFill rotWithShape="1">
          <a:blip r:embed="rId2">
            <a:alphaModFix/>
          </a:blip>
          <a:srcRect b="78012" l="38098" r="46928" t="6809"/>
          <a:stretch/>
        </p:blipFill>
        <p:spPr>
          <a:xfrm>
            <a:off x="-3259" y="279216"/>
            <a:ext cx="770023" cy="77329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" name="Google Shape;28;p12"/>
          <p:cNvCxnSpPr/>
          <p:nvPr/>
        </p:nvCxnSpPr>
        <p:spPr>
          <a:xfrm>
            <a:off x="1121333" y="1544596"/>
            <a:ext cx="3420001" cy="0"/>
          </a:xfrm>
          <a:prstGeom prst="straightConnector1">
            <a:avLst/>
          </a:prstGeom>
          <a:noFill/>
          <a:ln cap="flat" cmpd="sng" w="76200">
            <a:solidFill>
              <a:srgbClr val="FB2A38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9" name="Google Shape;29;p12"/>
          <p:cNvSpPr txBox="1"/>
          <p:nvPr>
            <p:ph idx="1" type="body"/>
          </p:nvPr>
        </p:nvSpPr>
        <p:spPr>
          <a:xfrm>
            <a:off x="1120775" y="355493"/>
            <a:ext cx="9726295" cy="8239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30" name="Google Shape;30;p12"/>
          <p:cNvSpPr txBox="1"/>
          <p:nvPr>
            <p:ph idx="2" type="body"/>
          </p:nvPr>
        </p:nvSpPr>
        <p:spPr>
          <a:xfrm>
            <a:off x="1120775" y="1795249"/>
            <a:ext cx="9826858" cy="39594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31" name="Google Shape;31;p12"/>
          <p:cNvSpPr txBox="1"/>
          <p:nvPr>
            <p:ph idx="3" type="body"/>
          </p:nvPr>
        </p:nvSpPr>
        <p:spPr>
          <a:xfrm>
            <a:off x="1119188" y="5715000"/>
            <a:ext cx="9761537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323332"/>
              </a:buClr>
              <a:buSzPts val="480"/>
              <a:buFont typeface="Arial"/>
              <a:buNone/>
              <a:defRPr b="0" i="0" sz="16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hite_Background копия 2" showMasterSp="0">
  <p:cSld name="TITLE_AND_BODY_3">
    <p:bg>
      <p:bgPr>
        <a:solidFill>
          <a:srgbClr val="FFFFFF"/>
        </a:solid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ogo_small.png" id="33" name="Google Shape;33;gd09a5208ac_0_65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490184" y="385490"/>
            <a:ext cx="382960" cy="382960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gd09a5208ac_0_657"/>
          <p:cNvSpPr txBox="1"/>
          <p:nvPr>
            <p:ph idx="12" type="sldNum"/>
          </p:nvPr>
        </p:nvSpPr>
        <p:spPr>
          <a:xfrm>
            <a:off x="3162300" y="4629150"/>
            <a:ext cx="1716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25400" lIns="25400" spcFirstLastPara="1" rIns="25400" wrap="square" tIns="254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sz="70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лайд № 6.1 Отбивка вертикальная">
  <p:cSld name="Слайд № 6.1 Отбивка вертикальная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3"/>
          <p:cNvSpPr/>
          <p:nvPr/>
        </p:nvSpPr>
        <p:spPr>
          <a:xfrm>
            <a:off x="6096000" y="-19821"/>
            <a:ext cx="6096000" cy="6877821"/>
          </a:xfrm>
          <a:prstGeom prst="rect">
            <a:avLst/>
          </a:prstGeom>
          <a:solidFill>
            <a:srgbClr val="FB2A38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32333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" name="Google Shape;37;p13"/>
          <p:cNvSpPr txBox="1"/>
          <p:nvPr>
            <p:ph idx="1" type="body"/>
          </p:nvPr>
        </p:nvSpPr>
        <p:spPr>
          <a:xfrm>
            <a:off x="6700838" y="4400550"/>
            <a:ext cx="4957762" cy="21288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pic>
        <p:nvPicPr>
          <p:cNvPr descr="Рисунок 212" id="38" name="Google Shape;38;p13"/>
          <p:cNvPicPr preferRelativeResize="0"/>
          <p:nvPr/>
        </p:nvPicPr>
        <p:blipFill rotWithShape="1">
          <a:blip r:embed="rId2">
            <a:alphaModFix/>
          </a:blip>
          <a:srcRect b="0" l="0" r="34431" t="63472"/>
          <a:stretch/>
        </p:blipFill>
        <p:spPr>
          <a:xfrm>
            <a:off x="8564468" y="-29277"/>
            <a:ext cx="3627532" cy="207915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Рисунок 213" id="39" name="Google Shape;39;p13"/>
          <p:cNvPicPr preferRelativeResize="0"/>
          <p:nvPr/>
        </p:nvPicPr>
        <p:blipFill rotWithShape="1">
          <a:blip r:embed="rId2">
            <a:alphaModFix/>
          </a:blip>
          <a:srcRect b="0" l="0" r="82814" t="63472"/>
          <a:stretch/>
        </p:blipFill>
        <p:spPr>
          <a:xfrm>
            <a:off x="5486312" y="4920746"/>
            <a:ext cx="950811" cy="2079158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13"/>
          <p:cNvSpPr txBox="1"/>
          <p:nvPr>
            <p:ph idx="2" type="body"/>
          </p:nvPr>
        </p:nvSpPr>
        <p:spPr>
          <a:xfrm>
            <a:off x="0" y="3622"/>
            <a:ext cx="6095999" cy="68778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gc9c0476d85_0_545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●"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○"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■"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●"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○"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■"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●"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○"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■"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" name="Google Shape;43;gc9c0476d85_0_545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-3492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●"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92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○"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92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■"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92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●"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92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○"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92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■"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92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●"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92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○"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92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■"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" name="Google Shape;44;gc9c0476d85_0_545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лайд №5 Контакты">
  <p:cSld name="Слайд №5 Контакты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2181011" y="3020191"/>
            <a:ext cx="4043620" cy="395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47" name="Google Shape;47;p11"/>
          <p:cNvSpPr txBox="1"/>
          <p:nvPr>
            <p:ph idx="2" type="body"/>
          </p:nvPr>
        </p:nvSpPr>
        <p:spPr>
          <a:xfrm>
            <a:off x="2181011" y="4305763"/>
            <a:ext cx="4043620" cy="395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48" name="Google Shape;48;p11"/>
          <p:cNvSpPr txBox="1"/>
          <p:nvPr>
            <p:ph idx="3" type="body"/>
          </p:nvPr>
        </p:nvSpPr>
        <p:spPr>
          <a:xfrm>
            <a:off x="2181011" y="1736525"/>
            <a:ext cx="4043620" cy="395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pic>
        <p:nvPicPr>
          <p:cNvPr id="49" name="Google Shape;49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20775" y="1525062"/>
            <a:ext cx="774700" cy="774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Рисунок 43" id="50" name="Google Shape;50;p11"/>
          <p:cNvPicPr preferRelativeResize="0"/>
          <p:nvPr/>
        </p:nvPicPr>
        <p:blipFill rotWithShape="1">
          <a:blip r:embed="rId3">
            <a:alphaModFix/>
          </a:blip>
          <a:srcRect b="78012" l="38098" r="46928" t="6809"/>
          <a:stretch/>
        </p:blipFill>
        <p:spPr>
          <a:xfrm>
            <a:off x="-3259" y="279216"/>
            <a:ext cx="770023" cy="773296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11"/>
          <p:cNvSpPr txBox="1"/>
          <p:nvPr>
            <p:ph idx="4" type="body"/>
          </p:nvPr>
        </p:nvSpPr>
        <p:spPr>
          <a:xfrm>
            <a:off x="1120775" y="355493"/>
            <a:ext cx="9726295" cy="8239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pic>
        <p:nvPicPr>
          <p:cNvPr id="52" name="Google Shape;52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20775" y="2820321"/>
            <a:ext cx="774700" cy="77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53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20775" y="4115580"/>
            <a:ext cx="774700" cy="774700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11"/>
          <p:cNvSpPr txBox="1"/>
          <p:nvPr>
            <p:ph idx="5" type="body"/>
          </p:nvPr>
        </p:nvSpPr>
        <p:spPr>
          <a:xfrm>
            <a:off x="8305206" y="1534611"/>
            <a:ext cx="2541864" cy="25172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55" name="Google Shape;55;p11"/>
          <p:cNvSpPr txBox="1"/>
          <p:nvPr>
            <p:ph idx="6" type="body"/>
          </p:nvPr>
        </p:nvSpPr>
        <p:spPr>
          <a:xfrm>
            <a:off x="8305206" y="4273407"/>
            <a:ext cx="2541864" cy="5679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pic>
        <p:nvPicPr>
          <p:cNvPr descr="Рисунок 2" id="56" name="Google Shape;56;p11"/>
          <p:cNvPicPr preferRelativeResize="0"/>
          <p:nvPr/>
        </p:nvPicPr>
        <p:blipFill rotWithShape="1">
          <a:blip r:embed="rId6">
            <a:alphaModFix/>
          </a:blip>
          <a:srcRect b="26524" l="0" r="0" t="24338"/>
          <a:stretch/>
        </p:blipFill>
        <p:spPr>
          <a:xfrm>
            <a:off x="8538594" y="5062836"/>
            <a:ext cx="3653406" cy="17951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23" Type="http://schemas.openxmlformats.org/officeDocument/2006/relationships/theme" Target="../theme/theme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EFEFE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png"/><Relationship Id="rId4" Type="http://schemas.openxmlformats.org/officeDocument/2006/relationships/hyperlink" Target="http://docs.docker.oeynet.com/engine/docker-overview/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Relationship Id="rId4" Type="http://schemas.openxmlformats.org/officeDocument/2006/relationships/hyperlink" Target="https://docs.docker.com/engine/reference/builder/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2.png"/><Relationship Id="rId4" Type="http://schemas.openxmlformats.org/officeDocument/2006/relationships/hyperlink" Target="https://hub.docker.com/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7.png"/><Relationship Id="rId4" Type="http://schemas.openxmlformats.org/officeDocument/2006/relationships/image" Target="../media/image38.png"/><Relationship Id="rId5" Type="http://schemas.openxmlformats.org/officeDocument/2006/relationships/image" Target="../media/image2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0.jpg"/><Relationship Id="rId4" Type="http://schemas.openxmlformats.org/officeDocument/2006/relationships/hyperlink" Target="https://habr.com/ru/post/458462/" TargetMode="Externa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3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3.jpg"/><Relationship Id="rId4" Type="http://schemas.openxmlformats.org/officeDocument/2006/relationships/hyperlink" Target="https://docs.docker.com/develop/develop-images/dockerfile_best-practices/" TargetMode="Externa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2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5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9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5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5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4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58.png"/><Relationship Id="rId4" Type="http://schemas.openxmlformats.org/officeDocument/2006/relationships/hyperlink" Target="https://github.com/mercari/ml-system-design-pattern/blob/master/Serving-patterns/Synchronous-pattern/design_en.md" TargetMode="Externa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1.jp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6.png"/><Relationship Id="rId4" Type="http://schemas.openxmlformats.org/officeDocument/2006/relationships/hyperlink" Target="https://idratherbewriting.com/learnapidoc/docapis_what_is_a_rest_api.html" TargetMode="Externa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54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9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7.jp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0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56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43.jp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51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47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44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49.png"/><Relationship Id="rId4" Type="http://schemas.openxmlformats.org/officeDocument/2006/relationships/image" Target="../media/image45.png"/><Relationship Id="rId5" Type="http://schemas.openxmlformats.org/officeDocument/2006/relationships/image" Target="../media/image60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42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59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Relationship Id="rId3" Type="http://schemas.openxmlformats.org/officeDocument/2006/relationships/hyperlink" Target="https://ru.wikipedia.org/wiki/HATEOAS" TargetMode="External"/><Relationship Id="rId4" Type="http://schemas.openxmlformats.org/officeDocument/2006/relationships/image" Target="../media/image5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1.jpg"/><Relationship Id="rId4" Type="http://schemas.openxmlformats.org/officeDocument/2006/relationships/hyperlink" Target="https://www.weave.works/blog/a-practical-guide-to-choosing-between-docker-containers-and-vms" TargetMode="Externa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Relationship Id="rId3" Type="http://schemas.openxmlformats.org/officeDocument/2006/relationships/hyperlink" Target="https://ru.wikipedia.org/wiki/HATEOAS" TargetMode="External"/><Relationship Id="rId4" Type="http://schemas.openxmlformats.org/officeDocument/2006/relationships/image" Target="../media/image48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53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55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3.xml"/><Relationship Id="rId3" Type="http://schemas.openxmlformats.org/officeDocument/2006/relationships/hyperlink" Target="https://habr.com/ru/post/478620/" TargetMode="External"/><Relationship Id="rId4" Type="http://schemas.openxmlformats.org/officeDocument/2006/relationships/hyperlink" Target="https://fastapi.tiangolo.com/" TargetMode="External"/><Relationship Id="rId5" Type="http://schemas.openxmlformats.org/officeDocument/2006/relationships/image" Target="../media/image52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50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35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35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7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"/>
          <p:cNvSpPr txBox="1"/>
          <p:nvPr>
            <p:ph idx="1" type="body"/>
          </p:nvPr>
        </p:nvSpPr>
        <p:spPr>
          <a:xfrm>
            <a:off x="544425" y="5017168"/>
            <a:ext cx="4941887" cy="3320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23332"/>
              </a:buClr>
              <a:buSzPts val="1600"/>
              <a:buNone/>
            </a:pPr>
            <a:r>
              <a:rPr lang="ru-RU" sz="3000"/>
              <a:t>Михаил Марюфич, MLE</a:t>
            </a:r>
            <a:endParaRPr sz="3000"/>
          </a:p>
        </p:txBody>
      </p:sp>
      <p:sp>
        <p:nvSpPr>
          <p:cNvPr id="139" name="Google Shape;139;p1"/>
          <p:cNvSpPr txBox="1"/>
          <p:nvPr>
            <p:ph idx="3" type="body"/>
          </p:nvPr>
        </p:nvSpPr>
        <p:spPr>
          <a:xfrm>
            <a:off x="544425" y="3305875"/>
            <a:ext cx="8945700" cy="16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1428"/>
              </a:lnSpc>
              <a:spcBef>
                <a:spcPts val="0"/>
              </a:spcBef>
              <a:spcAft>
                <a:spcPts val="1500"/>
              </a:spcAft>
              <a:buSzPts val="5200"/>
              <a:buNone/>
            </a:pPr>
            <a:r>
              <a:rPr lang="ru-RU" sz="4200">
                <a:solidFill>
                  <a:srgbClr val="333333"/>
                </a:solidFill>
                <a:highlight>
                  <a:srgbClr val="FFFFFF"/>
                </a:highlight>
              </a:rPr>
              <a:t>Docker и REST-services</a:t>
            </a:r>
            <a:endParaRPr sz="42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d06de2a7ac_0_322"/>
          <p:cNvSpPr txBox="1"/>
          <p:nvPr>
            <p:ph idx="1" type="body"/>
          </p:nvPr>
        </p:nvSpPr>
        <p:spPr>
          <a:xfrm>
            <a:off x="1120775" y="355493"/>
            <a:ext cx="97263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4324"/>
              <a:buNone/>
            </a:pPr>
            <a:r>
              <a:rPr lang="ru-RU">
                <a:solidFill>
                  <a:schemeClr val="dk1"/>
                </a:solidFill>
              </a:rPr>
              <a:t>Компоненты docker</a:t>
            </a:r>
            <a:endParaRPr/>
          </a:p>
        </p:txBody>
      </p:sp>
      <p:sp>
        <p:nvSpPr>
          <p:cNvPr id="204" name="Google Shape;204;gd06de2a7ac_0_322"/>
          <p:cNvSpPr txBox="1"/>
          <p:nvPr/>
        </p:nvSpPr>
        <p:spPr>
          <a:xfrm>
            <a:off x="1376850" y="719125"/>
            <a:ext cx="505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gd06de2a7ac_0_322"/>
          <p:cNvSpPr txBox="1"/>
          <p:nvPr/>
        </p:nvSpPr>
        <p:spPr>
          <a:xfrm>
            <a:off x="2709875" y="3849950"/>
            <a:ext cx="505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gd06de2a7ac_0_322"/>
          <p:cNvSpPr txBox="1"/>
          <p:nvPr/>
        </p:nvSpPr>
        <p:spPr>
          <a:xfrm>
            <a:off x="1227775" y="2372675"/>
            <a:ext cx="30000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527050" lvl="0" marL="609600" rtl="0" algn="l">
              <a:spcBef>
                <a:spcPts val="0"/>
              </a:spcBef>
              <a:spcAft>
                <a:spcPts val="0"/>
              </a:spcAft>
              <a:buSzPts val="3500"/>
              <a:buFont typeface="Proxima Nova"/>
              <a:buChar char="-"/>
            </a:pPr>
            <a:r>
              <a:rPr lang="ru-RU" sz="3500">
                <a:latin typeface="Proxima Nova"/>
                <a:ea typeface="Proxima Nova"/>
                <a:cs typeface="Proxima Nova"/>
                <a:sym typeface="Proxima Nova"/>
              </a:rPr>
              <a:t>Daemon</a:t>
            </a:r>
            <a:endParaRPr sz="35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27050" lvl="0" marL="609600" rtl="0" algn="l">
              <a:spcBef>
                <a:spcPts val="0"/>
              </a:spcBef>
              <a:spcAft>
                <a:spcPts val="0"/>
              </a:spcAft>
              <a:buSzPts val="3500"/>
              <a:buFont typeface="Proxima Nova"/>
              <a:buChar char="-"/>
            </a:pPr>
            <a:r>
              <a:rPr lang="ru-RU" sz="3500">
                <a:latin typeface="Proxima Nova"/>
                <a:ea typeface="Proxima Nova"/>
                <a:cs typeface="Proxima Nova"/>
                <a:sym typeface="Proxima Nova"/>
              </a:rPr>
              <a:t>Client </a:t>
            </a:r>
            <a:endParaRPr sz="35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27050" lvl="0" marL="609600" rtl="0" algn="l">
              <a:spcBef>
                <a:spcPts val="0"/>
              </a:spcBef>
              <a:spcAft>
                <a:spcPts val="0"/>
              </a:spcAft>
              <a:buSzPts val="3500"/>
              <a:buFont typeface="Proxima Nova"/>
              <a:buChar char="-"/>
            </a:pPr>
            <a:r>
              <a:rPr lang="ru-RU" sz="3500">
                <a:latin typeface="Proxima Nova"/>
                <a:ea typeface="Proxima Nova"/>
                <a:cs typeface="Proxima Nova"/>
                <a:sym typeface="Proxima Nova"/>
              </a:rPr>
              <a:t>Registry</a:t>
            </a:r>
            <a:endParaRPr sz="35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d06de2a7ac_0_332"/>
          <p:cNvSpPr txBox="1"/>
          <p:nvPr>
            <p:ph idx="1" type="body"/>
          </p:nvPr>
        </p:nvSpPr>
        <p:spPr>
          <a:xfrm>
            <a:off x="1120775" y="355493"/>
            <a:ext cx="97263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500">
                <a:solidFill>
                  <a:srgbClr val="000000"/>
                </a:solidFill>
              </a:rPr>
              <a:t>Daemon</a:t>
            </a:r>
            <a:endParaRPr/>
          </a:p>
        </p:txBody>
      </p:sp>
      <p:sp>
        <p:nvSpPr>
          <p:cNvPr id="212" name="Google Shape;212;gd06de2a7ac_0_332"/>
          <p:cNvSpPr txBox="1"/>
          <p:nvPr/>
        </p:nvSpPr>
        <p:spPr>
          <a:xfrm>
            <a:off x="1376850" y="719125"/>
            <a:ext cx="505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gd06de2a7ac_0_332"/>
          <p:cNvSpPr txBox="1"/>
          <p:nvPr/>
        </p:nvSpPr>
        <p:spPr>
          <a:xfrm>
            <a:off x="2709875" y="3849950"/>
            <a:ext cx="505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gd06de2a7ac_0_332"/>
          <p:cNvSpPr txBox="1"/>
          <p:nvPr/>
        </p:nvSpPr>
        <p:spPr>
          <a:xfrm>
            <a:off x="1227775" y="2372675"/>
            <a:ext cx="8270100" cy="21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25450" lvl="0" marL="609600" rtl="0" algn="l"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ru-RU" sz="1900"/>
              <a:t>Предоставляет API </a:t>
            </a:r>
            <a:endParaRPr sz="1900"/>
          </a:p>
          <a:p>
            <a:pPr indent="-425450" lvl="0" marL="609600" rtl="0" algn="l"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ru-RU" sz="1900"/>
              <a:t>Управляет Docker-объектами </a:t>
            </a:r>
            <a:endParaRPr sz="1900"/>
          </a:p>
          <a:p>
            <a:pPr indent="-425450" lvl="0" marL="609600" rtl="0" algn="l"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ru-RU" sz="1900"/>
              <a:t>Общается с другими docker daemon'ами</a:t>
            </a:r>
            <a:endParaRPr sz="1900"/>
          </a:p>
          <a:p>
            <a:pPr indent="-425450" lvl="0" marL="609600" rtl="0" algn="l"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ru-RU" sz="1900"/>
              <a:t>Запускается на хост машине, где планируется запускать контейнеры</a:t>
            </a:r>
            <a:endParaRPr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d06de2a7ac_0_339"/>
          <p:cNvSpPr txBox="1"/>
          <p:nvPr>
            <p:ph idx="1" type="body"/>
          </p:nvPr>
        </p:nvSpPr>
        <p:spPr>
          <a:xfrm>
            <a:off x="1120775" y="355493"/>
            <a:ext cx="97263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500">
                <a:solidFill>
                  <a:srgbClr val="000000"/>
                </a:solidFill>
              </a:rPr>
              <a:t>Client</a:t>
            </a:r>
            <a:endParaRPr/>
          </a:p>
        </p:txBody>
      </p:sp>
      <p:sp>
        <p:nvSpPr>
          <p:cNvPr id="220" name="Google Shape;220;gd06de2a7ac_0_339"/>
          <p:cNvSpPr txBox="1"/>
          <p:nvPr/>
        </p:nvSpPr>
        <p:spPr>
          <a:xfrm>
            <a:off x="1376850" y="719125"/>
            <a:ext cx="505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gd06de2a7ac_0_339"/>
          <p:cNvSpPr txBox="1"/>
          <p:nvPr/>
        </p:nvSpPr>
        <p:spPr>
          <a:xfrm>
            <a:off x="2709875" y="3849950"/>
            <a:ext cx="505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gd06de2a7ac_0_339"/>
          <p:cNvSpPr txBox="1"/>
          <p:nvPr/>
        </p:nvSpPr>
        <p:spPr>
          <a:xfrm>
            <a:off x="1227775" y="2372675"/>
            <a:ext cx="8270100" cy="10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25450" lvl="0" marL="609600" rtl="0" algn="l"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ru-RU" sz="1900"/>
              <a:t>Принимает команды пользователя</a:t>
            </a:r>
            <a:endParaRPr sz="1900"/>
          </a:p>
          <a:p>
            <a:pPr indent="-425450" lvl="0" marL="609600" rtl="0" algn="l"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ru-RU" sz="1900"/>
              <a:t>Общается по API с docker daemon’ом</a:t>
            </a:r>
            <a:endParaRPr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d06de2a7ac_0_560"/>
          <p:cNvSpPr txBox="1"/>
          <p:nvPr>
            <p:ph idx="1" type="body"/>
          </p:nvPr>
        </p:nvSpPr>
        <p:spPr>
          <a:xfrm>
            <a:off x="1120775" y="355493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Взаимосвязь</a:t>
            </a:r>
            <a:endParaRPr/>
          </a:p>
        </p:txBody>
      </p:sp>
      <p:pic>
        <p:nvPicPr>
          <p:cNvPr id="228" name="Google Shape;228;gd06de2a7ac_0_5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19700" y="1672478"/>
            <a:ext cx="5990425" cy="4687625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gd06de2a7ac_0_560"/>
          <p:cNvSpPr txBox="1"/>
          <p:nvPr/>
        </p:nvSpPr>
        <p:spPr>
          <a:xfrm>
            <a:off x="7577150" y="6314275"/>
            <a:ext cx="505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u="sng">
                <a:solidFill>
                  <a:schemeClr val="hlink"/>
                </a:solidFill>
                <a:hlinkClick r:id="rId4"/>
              </a:rPr>
              <a:t>http://docs.docker.oeynet.com/engine/docker-overview/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d06de2a7ac_0_346"/>
          <p:cNvSpPr txBox="1"/>
          <p:nvPr>
            <p:ph idx="1" type="body"/>
          </p:nvPr>
        </p:nvSpPr>
        <p:spPr>
          <a:xfrm>
            <a:off x="1120775" y="355493"/>
            <a:ext cx="97263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500">
                <a:solidFill>
                  <a:srgbClr val="000000"/>
                </a:solidFill>
              </a:rPr>
              <a:t>Сущности в docker</a:t>
            </a:r>
            <a:endParaRPr/>
          </a:p>
        </p:txBody>
      </p:sp>
      <p:sp>
        <p:nvSpPr>
          <p:cNvPr id="235" name="Google Shape;235;gd06de2a7ac_0_346"/>
          <p:cNvSpPr txBox="1"/>
          <p:nvPr/>
        </p:nvSpPr>
        <p:spPr>
          <a:xfrm>
            <a:off x="1376850" y="719125"/>
            <a:ext cx="505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gd06de2a7ac_0_346"/>
          <p:cNvSpPr txBox="1"/>
          <p:nvPr/>
        </p:nvSpPr>
        <p:spPr>
          <a:xfrm>
            <a:off x="2709875" y="3849950"/>
            <a:ext cx="505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7" name="Google Shape;237;gd06de2a7ac_0_3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9033" y="2015858"/>
            <a:ext cx="11729331" cy="391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d06de2a7ac_0_354"/>
          <p:cNvSpPr txBox="1"/>
          <p:nvPr>
            <p:ph idx="1" type="body"/>
          </p:nvPr>
        </p:nvSpPr>
        <p:spPr>
          <a:xfrm>
            <a:off x="1120775" y="355493"/>
            <a:ext cx="97263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500">
                <a:solidFill>
                  <a:srgbClr val="000000"/>
                </a:solidFill>
              </a:rPr>
              <a:t>Dockerfile</a:t>
            </a:r>
            <a:endParaRPr/>
          </a:p>
        </p:txBody>
      </p:sp>
      <p:sp>
        <p:nvSpPr>
          <p:cNvPr id="243" name="Google Shape;243;gd06de2a7ac_0_354"/>
          <p:cNvSpPr txBox="1"/>
          <p:nvPr/>
        </p:nvSpPr>
        <p:spPr>
          <a:xfrm>
            <a:off x="1376850" y="719125"/>
            <a:ext cx="505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gd06de2a7ac_0_354"/>
          <p:cNvSpPr txBox="1"/>
          <p:nvPr/>
        </p:nvSpPr>
        <p:spPr>
          <a:xfrm>
            <a:off x="2744950" y="3841200"/>
            <a:ext cx="505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5" name="Google Shape;245;gd06de2a7ac_0_3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74550" y="2253850"/>
            <a:ext cx="4582350" cy="4293526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gd06de2a7ac_0_354"/>
          <p:cNvSpPr txBox="1"/>
          <p:nvPr/>
        </p:nvSpPr>
        <p:spPr>
          <a:xfrm>
            <a:off x="7577125" y="6457800"/>
            <a:ext cx="6752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u="sng">
                <a:solidFill>
                  <a:schemeClr val="hlink"/>
                </a:solidFill>
                <a:hlinkClick r:id="rId4"/>
              </a:rPr>
              <a:t>https://docs.docker.com/engine/reference/builder/</a:t>
            </a:r>
            <a:endParaRPr/>
          </a:p>
        </p:txBody>
      </p:sp>
      <p:sp>
        <p:nvSpPr>
          <p:cNvPr id="247" name="Google Shape;247;gd06de2a7ac_0_354"/>
          <p:cNvSpPr txBox="1"/>
          <p:nvPr/>
        </p:nvSpPr>
        <p:spPr>
          <a:xfrm>
            <a:off x="1120775" y="1745200"/>
            <a:ext cx="8368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Текстовый файл с build инструкциями, которые декларативно описывают image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d06de2a7ac_0_362"/>
          <p:cNvSpPr txBox="1"/>
          <p:nvPr>
            <p:ph idx="1" type="body"/>
          </p:nvPr>
        </p:nvSpPr>
        <p:spPr>
          <a:xfrm>
            <a:off x="1120775" y="355493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Docker image</a:t>
            </a:r>
            <a:endParaRPr/>
          </a:p>
        </p:txBody>
      </p:sp>
      <p:sp>
        <p:nvSpPr>
          <p:cNvPr id="253" name="Google Shape;253;gd06de2a7ac_0_362"/>
          <p:cNvSpPr txBox="1"/>
          <p:nvPr>
            <p:ph idx="2" type="body"/>
          </p:nvPr>
        </p:nvSpPr>
        <p:spPr>
          <a:xfrm>
            <a:off x="1061150" y="1795249"/>
            <a:ext cx="9886500" cy="1344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-"/>
            </a:pPr>
            <a:r>
              <a:rPr lang="ru-RU"/>
              <a:t>неизменяемая сущность, </a:t>
            </a:r>
            <a:r>
              <a:rPr b="1" lang="ru-RU"/>
              <a:t>snapshot</a:t>
            </a:r>
            <a:r>
              <a:rPr lang="ru-RU"/>
              <a:t> контейнера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ru-RU"/>
              <a:t>состоит из </a:t>
            </a:r>
            <a:r>
              <a:rPr b="1" lang="ru-RU"/>
              <a:t>слоев</a:t>
            </a:r>
            <a:r>
              <a:rPr lang="ru-RU"/>
              <a:t>(</a:t>
            </a:r>
            <a:r>
              <a:rPr lang="ru-RU"/>
              <a:t>layers</a:t>
            </a:r>
            <a:r>
              <a:rPr lang="ru-RU"/>
              <a:t>)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ru-RU"/>
              <a:t>получается из </a:t>
            </a:r>
            <a:r>
              <a:rPr b="1" lang="ru-RU"/>
              <a:t>dockerfile</a:t>
            </a:r>
            <a:r>
              <a:rPr lang="ru-RU"/>
              <a:t> путем операции </a:t>
            </a:r>
            <a:r>
              <a:rPr b="1" lang="ru-RU"/>
              <a:t>build</a:t>
            </a:r>
            <a:br>
              <a:rPr b="1" lang="ru-RU"/>
            </a:br>
            <a:br>
              <a:rPr b="1" lang="ru-RU"/>
            </a:br>
            <a:r>
              <a:rPr b="1" lang="ru-RU"/>
              <a:t>docker build -t imagename .</a:t>
            </a:r>
            <a:endParaRPr b="1"/>
          </a:p>
        </p:txBody>
      </p:sp>
      <p:pic>
        <p:nvPicPr>
          <p:cNvPr id="254" name="Google Shape;254;gd06de2a7ac_0_3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5500" y="3563775"/>
            <a:ext cx="5556749" cy="256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d06de2a7ac_0_368"/>
          <p:cNvSpPr txBox="1"/>
          <p:nvPr>
            <p:ph idx="1" type="body"/>
          </p:nvPr>
        </p:nvSpPr>
        <p:spPr>
          <a:xfrm>
            <a:off x="1120775" y="355493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Docker container</a:t>
            </a:r>
            <a:endParaRPr/>
          </a:p>
        </p:txBody>
      </p:sp>
      <p:pic>
        <p:nvPicPr>
          <p:cNvPr id="260" name="Google Shape;260;gd06de2a7ac_0_3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0650" y="3674550"/>
            <a:ext cx="5664424" cy="255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Google Shape;265;gd06de2a7ac_0_407"/>
          <p:cNvPicPr preferRelativeResize="0"/>
          <p:nvPr/>
        </p:nvPicPr>
        <p:blipFill rotWithShape="1">
          <a:blip r:embed="rId3">
            <a:alphaModFix/>
          </a:blip>
          <a:srcRect b="15895" l="0" r="0" t="0"/>
          <a:stretch/>
        </p:blipFill>
        <p:spPr>
          <a:xfrm>
            <a:off x="0" y="0"/>
            <a:ext cx="12236363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gd06de2a7ac_0_407"/>
          <p:cNvSpPr/>
          <p:nvPr/>
        </p:nvSpPr>
        <p:spPr>
          <a:xfrm>
            <a:off x="-1" y="3753853"/>
            <a:ext cx="7411500" cy="2535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32333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7" name="Google Shape;267;gd06de2a7ac_0_407"/>
          <p:cNvSpPr txBox="1"/>
          <p:nvPr/>
        </p:nvSpPr>
        <p:spPr>
          <a:xfrm>
            <a:off x="707541" y="4264040"/>
            <a:ext cx="5753100" cy="15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</a:pPr>
            <a:r>
              <a:rPr lang="ru-RU" sz="4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DEMO — hello world</a:t>
            </a:r>
            <a:endParaRPr sz="40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d06de2a7ac_0_400"/>
          <p:cNvSpPr txBox="1"/>
          <p:nvPr>
            <p:ph idx="1" type="body"/>
          </p:nvPr>
        </p:nvSpPr>
        <p:spPr>
          <a:xfrm>
            <a:off x="1120775" y="355493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Docker registry</a:t>
            </a:r>
            <a:endParaRPr/>
          </a:p>
        </p:txBody>
      </p:sp>
      <p:pic>
        <p:nvPicPr>
          <p:cNvPr id="273" name="Google Shape;273;gd06de2a7ac_0_4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1400" y="2391075"/>
            <a:ext cx="6748877" cy="4254300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gd06de2a7ac_0_400"/>
          <p:cNvSpPr txBox="1"/>
          <p:nvPr/>
        </p:nvSpPr>
        <p:spPr>
          <a:xfrm>
            <a:off x="9998825" y="633182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u="sng">
                <a:solidFill>
                  <a:schemeClr val="hlink"/>
                </a:solidFill>
                <a:hlinkClick r:id="rId4"/>
              </a:rPr>
              <a:t>https://hub.docker.com/</a:t>
            </a:r>
            <a:endParaRPr/>
          </a:p>
        </p:txBody>
      </p:sp>
      <p:sp>
        <p:nvSpPr>
          <p:cNvPr id="275" name="Google Shape;275;gd06de2a7ac_0_400"/>
          <p:cNvSpPr txBox="1"/>
          <p:nvPr/>
        </p:nvSpPr>
        <p:spPr>
          <a:xfrm>
            <a:off x="1120775" y="1832900"/>
            <a:ext cx="5051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Proxima Nova"/>
                <a:ea typeface="Proxima Nova"/>
                <a:cs typeface="Proxima Nova"/>
                <a:sym typeface="Proxima Nova"/>
              </a:rPr>
              <a:t>Место удаленного хранения образов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d09a5208ac_0_0"/>
          <p:cNvSpPr txBox="1"/>
          <p:nvPr>
            <p:ph idx="1" type="body"/>
          </p:nvPr>
        </p:nvSpPr>
        <p:spPr>
          <a:xfrm>
            <a:off x="1120775" y="1784350"/>
            <a:ext cx="9938700" cy="123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08000" lvl="0" marL="609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Proxima Nova"/>
              <a:buChar char="-"/>
            </a:pPr>
            <a:r>
              <a:rPr lang="ru-RU" sz="3200">
                <a:solidFill>
                  <a:srgbClr val="000000"/>
                </a:solidFill>
              </a:rPr>
              <a:t>Что такое docker и как он работает?</a:t>
            </a:r>
            <a:endParaRPr sz="3200">
              <a:solidFill>
                <a:srgbClr val="000000"/>
              </a:solidFill>
            </a:endParaRPr>
          </a:p>
          <a:p>
            <a:pPr indent="-508000" lvl="0" marL="609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Proxima Nova"/>
              <a:buChar char="-"/>
            </a:pPr>
            <a:r>
              <a:rPr lang="ru-RU" sz="3200">
                <a:solidFill>
                  <a:srgbClr val="000000"/>
                </a:solidFill>
              </a:rPr>
              <a:t>Использования docker в МЛ проектах</a:t>
            </a:r>
            <a:br>
              <a:rPr lang="ru-RU" sz="3200">
                <a:solidFill>
                  <a:srgbClr val="000000"/>
                </a:solidFill>
              </a:rPr>
            </a:br>
            <a:r>
              <a:rPr lang="ru-RU" sz="3200">
                <a:solidFill>
                  <a:srgbClr val="000000"/>
                </a:solidFill>
              </a:rPr>
              <a:t>- для обучения и инференса (батч и онлайн)</a:t>
            </a:r>
            <a:endParaRPr sz="3200">
              <a:solidFill>
                <a:srgbClr val="000000"/>
              </a:solidFill>
            </a:endParaRPr>
          </a:p>
          <a:p>
            <a:pPr indent="-508000" lvl="0" marL="609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-"/>
            </a:pPr>
            <a:r>
              <a:rPr lang="ru-RU" sz="3200">
                <a:solidFill>
                  <a:srgbClr val="000000"/>
                </a:solidFill>
              </a:rPr>
              <a:t>Rest services</a:t>
            </a:r>
            <a:endParaRPr sz="32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rgbClr val="000000"/>
              </a:solidFill>
            </a:endParaRPr>
          </a:p>
          <a:p>
            <a:pPr indent="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3200"/>
          </a:p>
        </p:txBody>
      </p:sp>
      <p:sp>
        <p:nvSpPr>
          <p:cNvPr id="145" name="Google Shape;145;gd09a5208ac_0_0"/>
          <p:cNvSpPr txBox="1"/>
          <p:nvPr>
            <p:ph idx="2" type="body"/>
          </p:nvPr>
        </p:nvSpPr>
        <p:spPr>
          <a:xfrm>
            <a:off x="1120775" y="355493"/>
            <a:ext cx="97263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4000"/>
              <a:buNone/>
            </a:pPr>
            <a:r>
              <a:rPr lang="ru-RU"/>
              <a:t>Содержание занятия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d06de2a7ac_0_581"/>
          <p:cNvSpPr txBox="1"/>
          <p:nvPr>
            <p:ph idx="1" type="body"/>
          </p:nvPr>
        </p:nvSpPr>
        <p:spPr>
          <a:xfrm>
            <a:off x="1120775" y="355493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Docker pull/push</a:t>
            </a:r>
            <a:endParaRPr/>
          </a:p>
        </p:txBody>
      </p:sp>
      <p:pic>
        <p:nvPicPr>
          <p:cNvPr id="281" name="Google Shape;281;gd06de2a7ac_0_5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200" y="3144375"/>
            <a:ext cx="11993800" cy="2131700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gd06de2a7ac_0_581"/>
          <p:cNvSpPr txBox="1"/>
          <p:nvPr/>
        </p:nvSpPr>
        <p:spPr>
          <a:xfrm>
            <a:off x="377100" y="2095975"/>
            <a:ext cx="5051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/>
              <a:t>docker push mikhailmar/helloworld:1.0</a:t>
            </a:r>
            <a:br>
              <a:rPr b="1" lang="ru-RU"/>
            </a:br>
            <a:r>
              <a:rPr b="1" lang="ru-RU"/>
              <a:t>docker pull mikhailmar/helloworld:1.0</a:t>
            </a:r>
            <a:br>
              <a:rPr b="1" lang="ru-RU"/>
            </a:br>
            <a:endParaRPr b="1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" name="Google Shape;287;gd06de2a7ac_0_542"/>
          <p:cNvPicPr preferRelativeResize="0"/>
          <p:nvPr/>
        </p:nvPicPr>
        <p:blipFill rotWithShape="1">
          <a:blip r:embed="rId3">
            <a:alphaModFix/>
          </a:blip>
          <a:srcRect b="15895" l="0" r="0" t="0"/>
          <a:stretch/>
        </p:blipFill>
        <p:spPr>
          <a:xfrm>
            <a:off x="0" y="0"/>
            <a:ext cx="12236363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gd06de2a7ac_0_542"/>
          <p:cNvSpPr/>
          <p:nvPr/>
        </p:nvSpPr>
        <p:spPr>
          <a:xfrm>
            <a:off x="-1" y="3753853"/>
            <a:ext cx="7411500" cy="2535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32333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" name="Google Shape;289;gd06de2a7ac_0_542"/>
          <p:cNvSpPr txBox="1"/>
          <p:nvPr/>
        </p:nvSpPr>
        <p:spPr>
          <a:xfrm>
            <a:off x="707541" y="4264040"/>
            <a:ext cx="5753100" cy="15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</a:pPr>
            <a:r>
              <a:rPr lang="ru-RU" sz="4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DEMO — pull/push</a:t>
            </a:r>
            <a:endParaRPr sz="40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gd06de2a7ac_0_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0267" y="2313131"/>
            <a:ext cx="10080097" cy="31254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gd06de2a7ac_0_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99367" y="2523067"/>
            <a:ext cx="1994633" cy="8173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gd06de2a7ac_0_8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14350" y="2707800"/>
            <a:ext cx="1747322" cy="684033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gd06de2a7ac_0_86"/>
          <p:cNvSpPr txBox="1"/>
          <p:nvPr/>
        </p:nvSpPr>
        <p:spPr>
          <a:xfrm>
            <a:off x="6114367" y="2134000"/>
            <a:ext cx="16365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900"/>
              <a:t>docker build</a:t>
            </a:r>
            <a:endParaRPr sz="1900"/>
          </a:p>
        </p:txBody>
      </p:sp>
      <p:sp>
        <p:nvSpPr>
          <p:cNvPr id="298" name="Google Shape;298;gd06de2a7ac_0_86"/>
          <p:cNvSpPr txBox="1"/>
          <p:nvPr>
            <p:ph idx="2" type="body"/>
          </p:nvPr>
        </p:nvSpPr>
        <p:spPr>
          <a:xfrm>
            <a:off x="1120775" y="355493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Жизненный цикл контейнера</a:t>
            </a:r>
            <a:endParaRPr/>
          </a:p>
        </p:txBody>
      </p:sp>
      <p:sp>
        <p:nvSpPr>
          <p:cNvPr id="299" name="Google Shape;299;gd06de2a7ac_0_86"/>
          <p:cNvSpPr txBox="1"/>
          <p:nvPr>
            <p:ph idx="3" type="body"/>
          </p:nvPr>
        </p:nvSpPr>
        <p:spPr>
          <a:xfrm>
            <a:off x="1120775" y="3129100"/>
            <a:ext cx="9826800" cy="2625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d53e949dc6_0_132"/>
          <p:cNvSpPr txBox="1"/>
          <p:nvPr>
            <p:ph idx="1" type="body"/>
          </p:nvPr>
        </p:nvSpPr>
        <p:spPr>
          <a:xfrm>
            <a:off x="1120775" y="1784350"/>
            <a:ext cx="5817000" cy="1235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docker build</a:t>
            </a:r>
            <a:br>
              <a:rPr lang="ru-RU"/>
            </a:br>
            <a:r>
              <a:rPr lang="ru-RU"/>
              <a:t>docker run/ docker run -it --rm</a:t>
            </a:r>
            <a:br>
              <a:rPr lang="ru-RU"/>
            </a:br>
            <a:r>
              <a:rPr lang="ru-RU"/>
              <a:t>docker pull/push</a:t>
            </a:r>
            <a:br>
              <a:rPr lang="ru-RU"/>
            </a:br>
            <a:r>
              <a:rPr lang="ru-RU"/>
              <a:t>docker exec</a:t>
            </a:r>
            <a:br>
              <a:rPr lang="ru-RU"/>
            </a:br>
            <a:r>
              <a:rPr lang="ru-RU"/>
              <a:t>docker attash</a:t>
            </a:r>
            <a:br>
              <a:rPr lang="ru-RU"/>
            </a:br>
            <a:r>
              <a:rPr lang="ru-RU"/>
              <a:t>docker kill, stop, start</a:t>
            </a:r>
            <a:br>
              <a:rPr lang="ru-RU"/>
            </a:br>
            <a:r>
              <a:rPr lang="ru-RU"/>
              <a:t>docker container ls</a:t>
            </a:r>
            <a:br>
              <a:rPr lang="ru-RU"/>
            </a:br>
            <a:r>
              <a:rPr lang="ru-RU"/>
              <a:t>docker image ls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docker stats</a:t>
            </a:r>
            <a:endParaRPr/>
          </a:p>
        </p:txBody>
      </p:sp>
      <p:sp>
        <p:nvSpPr>
          <p:cNvPr id="305" name="Google Shape;305;gd53e949dc6_0_132"/>
          <p:cNvSpPr txBox="1"/>
          <p:nvPr>
            <p:ph idx="2" type="body"/>
          </p:nvPr>
        </p:nvSpPr>
        <p:spPr>
          <a:xfrm>
            <a:off x="1120775" y="355493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Часто используемые команды docker</a:t>
            </a:r>
            <a:endParaRPr/>
          </a:p>
        </p:txBody>
      </p:sp>
      <p:sp>
        <p:nvSpPr>
          <p:cNvPr id="306" name="Google Shape;306;gd53e949dc6_0_132"/>
          <p:cNvSpPr txBox="1"/>
          <p:nvPr>
            <p:ph idx="4" type="body"/>
          </p:nvPr>
        </p:nvSpPr>
        <p:spPr>
          <a:xfrm>
            <a:off x="1119188" y="5715000"/>
            <a:ext cx="9761400" cy="457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" name="Google Shape;311;gd06de2a7ac_0_598"/>
          <p:cNvPicPr preferRelativeResize="0"/>
          <p:nvPr/>
        </p:nvPicPr>
        <p:blipFill rotWithShape="1">
          <a:blip r:embed="rId3">
            <a:alphaModFix/>
          </a:blip>
          <a:srcRect b="15895" l="0" r="0" t="0"/>
          <a:stretch/>
        </p:blipFill>
        <p:spPr>
          <a:xfrm>
            <a:off x="0" y="0"/>
            <a:ext cx="12236363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gd06de2a7ac_0_598"/>
          <p:cNvSpPr/>
          <p:nvPr/>
        </p:nvSpPr>
        <p:spPr>
          <a:xfrm>
            <a:off x="-1" y="3753853"/>
            <a:ext cx="7411500" cy="2535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32333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3" name="Google Shape;313;gd06de2a7ac_0_598"/>
          <p:cNvSpPr txBox="1"/>
          <p:nvPr/>
        </p:nvSpPr>
        <p:spPr>
          <a:xfrm>
            <a:off x="707541" y="4264040"/>
            <a:ext cx="5753100" cy="15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</a:pPr>
            <a:r>
              <a:rPr lang="ru-RU" sz="4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Внутренности Docker</a:t>
            </a:r>
            <a:endParaRPr sz="40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8" name="Google Shape;318;gd06de2a7ac_0_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7567" y="65133"/>
            <a:ext cx="10976066" cy="6174066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gd06de2a7ac_0_98"/>
          <p:cNvSpPr txBox="1"/>
          <p:nvPr/>
        </p:nvSpPr>
        <p:spPr>
          <a:xfrm>
            <a:off x="7523833" y="6324400"/>
            <a:ext cx="62535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900" u="sng">
                <a:solidFill>
                  <a:schemeClr val="hlink"/>
                </a:solidFill>
                <a:hlinkClick r:id="rId4"/>
              </a:rPr>
              <a:t>https://habr.com/ru/post/458462/</a:t>
            </a:r>
            <a:endParaRPr sz="19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d06de2a7ac_0_604"/>
          <p:cNvSpPr txBox="1"/>
          <p:nvPr>
            <p:ph idx="1" type="body"/>
          </p:nvPr>
        </p:nvSpPr>
        <p:spPr>
          <a:xfrm>
            <a:off x="1120775" y="355493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Namespaces</a:t>
            </a:r>
            <a:endParaRPr/>
          </a:p>
        </p:txBody>
      </p:sp>
      <p:sp>
        <p:nvSpPr>
          <p:cNvPr id="325" name="Google Shape;325;gd06de2a7ac_0_604"/>
          <p:cNvSpPr txBox="1"/>
          <p:nvPr/>
        </p:nvSpPr>
        <p:spPr>
          <a:xfrm>
            <a:off x="955900" y="1753975"/>
            <a:ext cx="9681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latin typeface="Proxima Nova"/>
                <a:ea typeface="Proxima Nova"/>
                <a:cs typeface="Proxima Nova"/>
                <a:sym typeface="Proxima Nova"/>
              </a:rPr>
              <a:t>Механизм в unix, который отвечает за изоляцию</a:t>
            </a:r>
            <a:endParaRPr sz="2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26" name="Google Shape;326;gd06de2a7ac_0_6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533" y="2497275"/>
            <a:ext cx="11742131" cy="408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d06de2a7ac_0_621"/>
          <p:cNvSpPr txBox="1"/>
          <p:nvPr>
            <p:ph idx="1" type="body"/>
          </p:nvPr>
        </p:nvSpPr>
        <p:spPr>
          <a:xfrm>
            <a:off x="1120775" y="355493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PID namespace</a:t>
            </a:r>
            <a:endParaRPr/>
          </a:p>
        </p:txBody>
      </p:sp>
      <p:pic>
        <p:nvPicPr>
          <p:cNvPr id="332" name="Google Shape;332;gd06de2a7ac_0_6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79816" y="1764633"/>
            <a:ext cx="4946867" cy="4829869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gd06de2a7ac_0_621"/>
          <p:cNvSpPr txBox="1"/>
          <p:nvPr>
            <p:ph idx="1" type="body"/>
          </p:nvPr>
        </p:nvSpPr>
        <p:spPr>
          <a:xfrm>
            <a:off x="122775" y="2131075"/>
            <a:ext cx="6752700" cy="4516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19100" lvl="0" marL="609600" rtl="0" algn="l">
              <a:spcBef>
                <a:spcPts val="1000"/>
              </a:spcBef>
              <a:spcAft>
                <a:spcPts val="0"/>
              </a:spcAft>
              <a:buSzPts val="1800"/>
              <a:buChar char="-"/>
            </a:pPr>
            <a:r>
              <a:rPr lang="ru-RU" sz="1800"/>
              <a:t>Процессы внутри pid namespace'а видят только процессы из этого же namespace</a:t>
            </a:r>
            <a:br>
              <a:rPr lang="ru-RU" sz="1800"/>
            </a:br>
            <a:endParaRPr sz="1800"/>
          </a:p>
          <a:p>
            <a:pPr indent="-419100" lvl="0" marL="609600" rtl="0" algn="l">
              <a:spcBef>
                <a:spcPts val="1000"/>
              </a:spcBef>
              <a:spcAft>
                <a:spcPts val="0"/>
              </a:spcAft>
              <a:buSzPts val="1800"/>
              <a:buChar char="-"/>
            </a:pPr>
            <a:r>
              <a:rPr lang="ru-RU" sz="1800"/>
              <a:t>Каждый pid namespace имеет свою нумерацию процессов (начиная с 1)</a:t>
            </a:r>
            <a:br>
              <a:rPr lang="ru-RU" sz="1800"/>
            </a:br>
            <a:endParaRPr sz="1800"/>
          </a:p>
          <a:p>
            <a:pPr indent="-419100" lvl="0" marL="609600" rtl="0" algn="l">
              <a:spcBef>
                <a:spcPts val="1000"/>
              </a:spcBef>
              <a:spcAft>
                <a:spcPts val="0"/>
              </a:spcAft>
              <a:buSzPts val="1800"/>
              <a:buChar char="-"/>
            </a:pPr>
            <a:r>
              <a:rPr lang="ru-RU" sz="1800"/>
              <a:t>Когда процесс с pid 1 умирает, то умирает весь namespace PID namespace'ы могут быть вложенными</a:t>
            </a:r>
            <a:endParaRPr sz="18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" name="Google Shape;338;gd06de2a7ac_0_610"/>
          <p:cNvPicPr preferRelativeResize="0"/>
          <p:nvPr/>
        </p:nvPicPr>
        <p:blipFill rotWithShape="1">
          <a:blip r:embed="rId3">
            <a:alphaModFix/>
          </a:blip>
          <a:srcRect b="15895" l="0" r="0" t="0"/>
          <a:stretch/>
        </p:blipFill>
        <p:spPr>
          <a:xfrm>
            <a:off x="0" y="0"/>
            <a:ext cx="12236363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gd06de2a7ac_0_610"/>
          <p:cNvSpPr/>
          <p:nvPr/>
        </p:nvSpPr>
        <p:spPr>
          <a:xfrm>
            <a:off x="-1" y="3753853"/>
            <a:ext cx="7411500" cy="2535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32333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0" name="Google Shape;340;gd06de2a7ac_0_610"/>
          <p:cNvSpPr txBox="1"/>
          <p:nvPr/>
        </p:nvSpPr>
        <p:spPr>
          <a:xfrm>
            <a:off x="707541" y="4264040"/>
            <a:ext cx="5753100" cy="15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</a:pPr>
            <a:r>
              <a:rPr lang="ru-RU" sz="4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DEMO — PID</a:t>
            </a:r>
            <a:endParaRPr sz="40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d07a2a73bc_0_16"/>
          <p:cNvSpPr txBox="1"/>
          <p:nvPr>
            <p:ph idx="1" type="body"/>
          </p:nvPr>
        </p:nvSpPr>
        <p:spPr>
          <a:xfrm>
            <a:off x="1120775" y="355493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UnionFS</a:t>
            </a:r>
            <a:endParaRPr/>
          </a:p>
        </p:txBody>
      </p:sp>
      <p:sp>
        <p:nvSpPr>
          <p:cNvPr id="346" name="Google Shape;346;gd07a2a73bc_0_16"/>
          <p:cNvSpPr txBox="1"/>
          <p:nvPr/>
        </p:nvSpPr>
        <p:spPr>
          <a:xfrm>
            <a:off x="955900" y="1753975"/>
            <a:ext cx="9681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47" name="Google Shape;347;gd07a2a73bc_0_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2499" y="1753975"/>
            <a:ext cx="8650026" cy="478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gd06de2a7ac_0_548"/>
          <p:cNvPicPr preferRelativeResize="0"/>
          <p:nvPr/>
        </p:nvPicPr>
        <p:blipFill rotWithShape="1">
          <a:blip r:embed="rId3">
            <a:alphaModFix/>
          </a:blip>
          <a:srcRect b="15895" l="0" r="0" t="0"/>
          <a:stretch/>
        </p:blipFill>
        <p:spPr>
          <a:xfrm>
            <a:off x="0" y="0"/>
            <a:ext cx="12236363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gd06de2a7ac_0_548"/>
          <p:cNvSpPr/>
          <p:nvPr/>
        </p:nvSpPr>
        <p:spPr>
          <a:xfrm>
            <a:off x="-1" y="3753853"/>
            <a:ext cx="7411500" cy="2535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32333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gd06de2a7ac_0_548"/>
          <p:cNvSpPr txBox="1"/>
          <p:nvPr/>
        </p:nvSpPr>
        <p:spPr>
          <a:xfrm>
            <a:off x="707541" y="4264040"/>
            <a:ext cx="5753100" cy="15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</a:pPr>
            <a:r>
              <a:rPr lang="ru-RU" sz="4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DOCKER</a:t>
            </a:r>
            <a:endParaRPr sz="40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d07a2a73bc_0_23"/>
          <p:cNvSpPr txBox="1"/>
          <p:nvPr>
            <p:ph idx="1" type="body"/>
          </p:nvPr>
        </p:nvSpPr>
        <p:spPr>
          <a:xfrm>
            <a:off x="1120775" y="355493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UnionFS</a:t>
            </a:r>
            <a:endParaRPr/>
          </a:p>
        </p:txBody>
      </p:sp>
      <p:sp>
        <p:nvSpPr>
          <p:cNvPr id="353" name="Google Shape;353;gd07a2a73bc_0_23"/>
          <p:cNvSpPr txBox="1"/>
          <p:nvPr/>
        </p:nvSpPr>
        <p:spPr>
          <a:xfrm>
            <a:off x="955900" y="1753975"/>
            <a:ext cx="9681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54" name="Google Shape;354;gd07a2a73bc_0_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2575" y="1644975"/>
            <a:ext cx="8646852" cy="4849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d06de2a7ac_0_629"/>
          <p:cNvSpPr txBox="1"/>
          <p:nvPr>
            <p:ph idx="1" type="body"/>
          </p:nvPr>
        </p:nvSpPr>
        <p:spPr>
          <a:xfrm>
            <a:off x="1120775" y="355493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Cgroups</a:t>
            </a:r>
            <a:endParaRPr/>
          </a:p>
        </p:txBody>
      </p:sp>
      <p:sp>
        <p:nvSpPr>
          <p:cNvPr id="360" name="Google Shape;360;gd06de2a7ac_0_629"/>
          <p:cNvSpPr txBox="1"/>
          <p:nvPr>
            <p:ph idx="1" type="body"/>
          </p:nvPr>
        </p:nvSpPr>
        <p:spPr>
          <a:xfrm>
            <a:off x="385875" y="1727650"/>
            <a:ext cx="11216700" cy="4893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rgbClr val="222222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cgroups - используется  для управления тем, сколько и каких ресурсов может использовать контейнер</a:t>
            </a:r>
            <a:endParaRPr sz="1800"/>
          </a:p>
        </p:txBody>
      </p:sp>
      <p:pic>
        <p:nvPicPr>
          <p:cNvPr id="361" name="Google Shape;361;gd06de2a7ac_0_6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4508" y="2462992"/>
            <a:ext cx="6284031" cy="42547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6" name="Google Shape;366;gd5750b5d0a_0_5"/>
          <p:cNvPicPr preferRelativeResize="0"/>
          <p:nvPr/>
        </p:nvPicPr>
        <p:blipFill rotWithShape="1">
          <a:blip r:embed="rId3">
            <a:alphaModFix/>
          </a:blip>
          <a:srcRect b="15895" l="0" r="0" t="0"/>
          <a:stretch/>
        </p:blipFill>
        <p:spPr>
          <a:xfrm>
            <a:off x="0" y="0"/>
            <a:ext cx="12236363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gd5750b5d0a_0_5"/>
          <p:cNvSpPr/>
          <p:nvPr/>
        </p:nvSpPr>
        <p:spPr>
          <a:xfrm>
            <a:off x="-1" y="3753853"/>
            <a:ext cx="7411500" cy="2535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32333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8" name="Google Shape;368;gd5750b5d0a_0_5"/>
          <p:cNvSpPr txBox="1"/>
          <p:nvPr/>
        </p:nvSpPr>
        <p:spPr>
          <a:xfrm>
            <a:off x="707541" y="4264040"/>
            <a:ext cx="5753100" cy="15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</a:pPr>
            <a:r>
              <a:rPr lang="ru-RU" sz="4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DEMO — ограничим число памяти</a:t>
            </a:r>
            <a:endParaRPr sz="40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d577d5c9d1_0_3"/>
          <p:cNvSpPr txBox="1"/>
          <p:nvPr>
            <p:ph idx="1" type="body"/>
          </p:nvPr>
        </p:nvSpPr>
        <p:spPr>
          <a:xfrm>
            <a:off x="1120775" y="355493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Best practice</a:t>
            </a:r>
            <a:endParaRPr/>
          </a:p>
        </p:txBody>
      </p:sp>
      <p:sp>
        <p:nvSpPr>
          <p:cNvPr id="374" name="Google Shape;374;gd577d5c9d1_0_3"/>
          <p:cNvSpPr txBox="1"/>
          <p:nvPr>
            <p:ph idx="1" type="body"/>
          </p:nvPr>
        </p:nvSpPr>
        <p:spPr>
          <a:xfrm>
            <a:off x="487650" y="2886025"/>
            <a:ext cx="11216700" cy="4893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500">
                <a:solidFill>
                  <a:srgbClr val="222222"/>
                </a:solidFill>
                <a:highlight>
                  <a:schemeClr val="lt1"/>
                </a:highlight>
              </a:rPr>
              <a:t>Слоев поменьше</a:t>
            </a:r>
            <a:endParaRPr sz="2500">
              <a:solidFill>
                <a:srgbClr val="222222"/>
              </a:solidFill>
              <a:highlight>
                <a:schemeClr val="lt1"/>
              </a:highlight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500">
                <a:solidFill>
                  <a:srgbClr val="222222"/>
                </a:solidFill>
                <a:highlight>
                  <a:schemeClr val="lt1"/>
                </a:highlight>
              </a:rPr>
              <a:t>Базовые образа полегче</a:t>
            </a:r>
            <a:endParaRPr sz="2500">
              <a:solidFill>
                <a:srgbClr val="222222"/>
              </a:solidFill>
              <a:highlight>
                <a:schemeClr val="lt1"/>
              </a:highlight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500">
                <a:solidFill>
                  <a:srgbClr val="222222"/>
                </a:solidFill>
                <a:highlight>
                  <a:schemeClr val="lt1"/>
                </a:highlight>
              </a:rPr>
              <a:t>Часто меняющееся вниз, редко наверх</a:t>
            </a:r>
            <a:br>
              <a:rPr lang="ru-RU" sz="2500">
                <a:solidFill>
                  <a:srgbClr val="222222"/>
                </a:solidFill>
                <a:highlight>
                  <a:schemeClr val="lt1"/>
                </a:highlight>
              </a:rPr>
            </a:br>
            <a:endParaRPr sz="2500"/>
          </a:p>
        </p:txBody>
      </p:sp>
      <p:pic>
        <p:nvPicPr>
          <p:cNvPr id="375" name="Google Shape;375;gd577d5c9d1_0_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99875" y="1727650"/>
            <a:ext cx="5292125" cy="4233700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gd577d5c9d1_0_3"/>
          <p:cNvSpPr txBox="1"/>
          <p:nvPr/>
        </p:nvSpPr>
        <p:spPr>
          <a:xfrm>
            <a:off x="6000225" y="6304425"/>
            <a:ext cx="8641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u="sng">
                <a:solidFill>
                  <a:schemeClr val="hlink"/>
                </a:solidFill>
                <a:hlinkClick r:id="rId4"/>
              </a:rPr>
              <a:t>https://docs.docker.com/develop/develop-images/dockerfile_best-practices/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d06de2a7ac_0_638"/>
          <p:cNvSpPr txBox="1"/>
          <p:nvPr>
            <p:ph idx="1" type="body"/>
          </p:nvPr>
        </p:nvSpPr>
        <p:spPr>
          <a:xfrm>
            <a:off x="1120775" y="355493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solidFill>
                  <a:srgbClr val="000000"/>
                </a:solidFill>
              </a:rPr>
              <a:t>Docker в Windows/Mac</a:t>
            </a:r>
            <a:endParaRPr/>
          </a:p>
        </p:txBody>
      </p:sp>
      <p:pic>
        <p:nvPicPr>
          <p:cNvPr id="382" name="Google Shape;382;gd06de2a7ac_0_6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1883" y="1913509"/>
            <a:ext cx="10958371" cy="4944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7" name="Google Shape;387;gd06de2a7ac_0_645"/>
          <p:cNvPicPr preferRelativeResize="0"/>
          <p:nvPr/>
        </p:nvPicPr>
        <p:blipFill rotWithShape="1">
          <a:blip r:embed="rId3">
            <a:alphaModFix/>
          </a:blip>
          <a:srcRect b="15895" l="0" r="0" t="0"/>
          <a:stretch/>
        </p:blipFill>
        <p:spPr>
          <a:xfrm>
            <a:off x="0" y="0"/>
            <a:ext cx="12236363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gd06de2a7ac_0_645"/>
          <p:cNvSpPr/>
          <p:nvPr/>
        </p:nvSpPr>
        <p:spPr>
          <a:xfrm>
            <a:off x="-1" y="3753853"/>
            <a:ext cx="7411500" cy="2535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32333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9" name="Google Shape;389;gd06de2a7ac_0_645"/>
          <p:cNvSpPr txBox="1"/>
          <p:nvPr/>
        </p:nvSpPr>
        <p:spPr>
          <a:xfrm>
            <a:off x="707551" y="4264050"/>
            <a:ext cx="6308400" cy="155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</a:pPr>
            <a:r>
              <a:rPr lang="ru-RU" sz="4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DEMO: оборачиваем тренировку ML модели в Docker</a:t>
            </a:r>
            <a:endParaRPr sz="40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d07a2a73bc_0_4"/>
          <p:cNvSpPr txBox="1"/>
          <p:nvPr>
            <p:ph idx="1" type="body"/>
          </p:nvPr>
        </p:nvSpPr>
        <p:spPr>
          <a:xfrm>
            <a:off x="1120775" y="355493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solidFill>
                  <a:srgbClr val="000000"/>
                </a:solidFill>
              </a:rPr>
              <a:t>Обучение модели в docker</a:t>
            </a:r>
            <a:endParaRPr/>
          </a:p>
        </p:txBody>
      </p:sp>
      <p:pic>
        <p:nvPicPr>
          <p:cNvPr id="395" name="Google Shape;395;gd07a2a73bc_0_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002600"/>
            <a:ext cx="11887204" cy="21999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0" name="Google Shape;400;gd5750b5d0a_0_11"/>
          <p:cNvPicPr preferRelativeResize="0"/>
          <p:nvPr/>
        </p:nvPicPr>
        <p:blipFill rotWithShape="1">
          <a:blip r:embed="rId3">
            <a:alphaModFix/>
          </a:blip>
          <a:srcRect b="15895" l="0" r="0" t="0"/>
          <a:stretch/>
        </p:blipFill>
        <p:spPr>
          <a:xfrm>
            <a:off x="0" y="0"/>
            <a:ext cx="12236363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gd5750b5d0a_0_11"/>
          <p:cNvSpPr/>
          <p:nvPr/>
        </p:nvSpPr>
        <p:spPr>
          <a:xfrm>
            <a:off x="-1" y="3753853"/>
            <a:ext cx="7411500" cy="2535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32333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2" name="Google Shape;402;gd5750b5d0a_0_11"/>
          <p:cNvSpPr txBox="1"/>
          <p:nvPr/>
        </p:nvSpPr>
        <p:spPr>
          <a:xfrm>
            <a:off x="540925" y="4264050"/>
            <a:ext cx="6404700" cy="16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</a:pPr>
            <a:r>
              <a:rPr lang="ru-RU" sz="4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Перерыв</a:t>
            </a:r>
            <a:endParaRPr sz="40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d06de2a7ac_0_657"/>
          <p:cNvSpPr txBox="1"/>
          <p:nvPr>
            <p:ph idx="1" type="body"/>
          </p:nvPr>
        </p:nvSpPr>
        <p:spPr>
          <a:xfrm>
            <a:off x="1120775" y="355493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solidFill>
                  <a:srgbClr val="000000"/>
                </a:solidFill>
              </a:rPr>
              <a:t>Использование ML модели</a:t>
            </a:r>
            <a:endParaRPr/>
          </a:p>
        </p:txBody>
      </p:sp>
      <p:sp>
        <p:nvSpPr>
          <p:cNvPr id="408" name="Google Shape;408;gd06de2a7ac_0_657"/>
          <p:cNvSpPr txBox="1"/>
          <p:nvPr/>
        </p:nvSpPr>
        <p:spPr>
          <a:xfrm>
            <a:off x="1120775" y="2595875"/>
            <a:ext cx="87891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82600" lvl="0" marL="457200" rtl="0" algn="l">
              <a:spcBef>
                <a:spcPts val="0"/>
              </a:spcBef>
              <a:spcAft>
                <a:spcPts val="0"/>
              </a:spcAft>
              <a:buSzPts val="4000"/>
              <a:buFont typeface="Proxima Nova"/>
              <a:buChar char="-"/>
            </a:pPr>
            <a:r>
              <a:rPr lang="ru-RU" sz="4000">
                <a:latin typeface="Proxima Nova"/>
                <a:ea typeface="Proxima Nova"/>
                <a:cs typeface="Proxima Nova"/>
                <a:sym typeface="Proxima Nova"/>
              </a:rPr>
              <a:t>Пакетное использование</a:t>
            </a:r>
            <a:endParaRPr sz="4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482600" lvl="0" marL="457200" rtl="0" algn="l">
              <a:spcBef>
                <a:spcPts val="0"/>
              </a:spcBef>
              <a:spcAft>
                <a:spcPts val="0"/>
              </a:spcAft>
              <a:buSzPts val="4000"/>
              <a:buFont typeface="Proxima Nova"/>
              <a:buChar char="-"/>
            </a:pPr>
            <a:r>
              <a:rPr lang="ru-RU" sz="4000">
                <a:latin typeface="Proxima Nova"/>
                <a:ea typeface="Proxima Nova"/>
                <a:cs typeface="Proxima Nova"/>
                <a:sym typeface="Proxima Nova"/>
              </a:rPr>
              <a:t>Онлайн использование</a:t>
            </a:r>
            <a:endParaRPr sz="40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d06de2a7ac_0_662"/>
          <p:cNvSpPr txBox="1"/>
          <p:nvPr>
            <p:ph idx="1" type="body"/>
          </p:nvPr>
        </p:nvSpPr>
        <p:spPr>
          <a:xfrm>
            <a:off x="1120775" y="355493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solidFill>
                  <a:srgbClr val="000000"/>
                </a:solidFill>
              </a:rPr>
              <a:t>Пакетный паттерн</a:t>
            </a:r>
            <a:endParaRPr/>
          </a:p>
        </p:txBody>
      </p:sp>
      <p:pic>
        <p:nvPicPr>
          <p:cNvPr id="414" name="Google Shape;414;gd06de2a7ac_0_6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0775" y="1820600"/>
            <a:ext cx="8903774" cy="4765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d06de2a7ac_0_264"/>
          <p:cNvSpPr txBox="1"/>
          <p:nvPr/>
        </p:nvSpPr>
        <p:spPr>
          <a:xfrm>
            <a:off x="1174475" y="2701775"/>
            <a:ext cx="9843000" cy="19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t/>
            </a:r>
            <a:endParaRPr b="0" i="0" sz="2600" u="none" cap="none" strike="noStrike">
              <a:solidFill>
                <a:srgbClr val="3F3F3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8" name="Google Shape;158;gd06de2a7ac_0_264"/>
          <p:cNvSpPr txBox="1"/>
          <p:nvPr>
            <p:ph idx="1" type="body"/>
          </p:nvPr>
        </p:nvSpPr>
        <p:spPr>
          <a:xfrm>
            <a:off x="1120775" y="355493"/>
            <a:ext cx="97263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4324"/>
              <a:buNone/>
            </a:pPr>
            <a:r>
              <a:rPr lang="ru-RU">
                <a:solidFill>
                  <a:schemeClr val="dk1"/>
                </a:solidFill>
              </a:rPr>
              <a:t>Что такое docker?</a:t>
            </a:r>
            <a:endParaRPr/>
          </a:p>
        </p:txBody>
      </p:sp>
      <p:pic>
        <p:nvPicPr>
          <p:cNvPr id="159" name="Google Shape;159;gd06de2a7ac_0_2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29937" y="1716191"/>
            <a:ext cx="5507967" cy="47047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" name="Google Shape;419;gd06de2a7ac_0_651"/>
          <p:cNvPicPr preferRelativeResize="0"/>
          <p:nvPr/>
        </p:nvPicPr>
        <p:blipFill rotWithShape="1">
          <a:blip r:embed="rId3">
            <a:alphaModFix/>
          </a:blip>
          <a:srcRect b="15895" l="0" r="0" t="0"/>
          <a:stretch/>
        </p:blipFill>
        <p:spPr>
          <a:xfrm>
            <a:off x="0" y="0"/>
            <a:ext cx="12236363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420" name="Google Shape;420;gd06de2a7ac_0_651"/>
          <p:cNvSpPr/>
          <p:nvPr/>
        </p:nvSpPr>
        <p:spPr>
          <a:xfrm>
            <a:off x="-1" y="3753853"/>
            <a:ext cx="7411500" cy="2535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32333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1" name="Google Shape;421;gd06de2a7ac_0_651"/>
          <p:cNvSpPr txBox="1"/>
          <p:nvPr/>
        </p:nvSpPr>
        <p:spPr>
          <a:xfrm>
            <a:off x="540925" y="4264050"/>
            <a:ext cx="6404700" cy="16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</a:pPr>
            <a:r>
              <a:rPr lang="ru-RU" sz="4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DEMO: оборачиваем батч инференс ML модели в Docker</a:t>
            </a:r>
            <a:endParaRPr sz="40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d07a2a73bc_0_10"/>
          <p:cNvSpPr txBox="1"/>
          <p:nvPr>
            <p:ph idx="1" type="body"/>
          </p:nvPr>
        </p:nvSpPr>
        <p:spPr>
          <a:xfrm>
            <a:off x="1120775" y="355493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solidFill>
                  <a:srgbClr val="000000"/>
                </a:solidFill>
              </a:rPr>
              <a:t>Batch инференс</a:t>
            </a:r>
            <a:r>
              <a:rPr lang="ru-RU">
                <a:solidFill>
                  <a:srgbClr val="000000"/>
                </a:solidFill>
              </a:rPr>
              <a:t> модели в docker</a:t>
            </a:r>
            <a:endParaRPr/>
          </a:p>
        </p:txBody>
      </p:sp>
      <p:pic>
        <p:nvPicPr>
          <p:cNvPr id="427" name="Google Shape;427;gd07a2a73bc_0_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217443"/>
            <a:ext cx="11887201" cy="37321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d06de2a7ac_0_667"/>
          <p:cNvSpPr txBox="1"/>
          <p:nvPr>
            <p:ph idx="1" type="body"/>
          </p:nvPr>
        </p:nvSpPr>
        <p:spPr>
          <a:xfrm>
            <a:off x="1120775" y="355493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solidFill>
                  <a:srgbClr val="000000"/>
                </a:solidFill>
              </a:rPr>
              <a:t>Синхронный паттерн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433" name="Google Shape;433;gd06de2a7ac_0_6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1325" y="1736925"/>
            <a:ext cx="10752600" cy="3824759"/>
          </a:xfrm>
          <a:prstGeom prst="rect">
            <a:avLst/>
          </a:prstGeom>
          <a:noFill/>
          <a:ln>
            <a:noFill/>
          </a:ln>
        </p:spPr>
      </p:pic>
      <p:sp>
        <p:nvSpPr>
          <p:cNvPr id="434" name="Google Shape;434;gd06de2a7ac_0_667"/>
          <p:cNvSpPr txBox="1"/>
          <p:nvPr/>
        </p:nvSpPr>
        <p:spPr>
          <a:xfrm>
            <a:off x="1080625" y="5833800"/>
            <a:ext cx="11246100" cy="32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u="sng">
                <a:solidFill>
                  <a:schemeClr val="hlink"/>
                </a:solidFill>
                <a:hlinkClick r:id="rId4"/>
              </a:rPr>
              <a:t>https://github.com/mercari/ml-system-design-pattern/blob/master/Serving-patterns/Synchronous-pattern/design_en.md</a:t>
            </a: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d06de2a7ac_0_923"/>
          <p:cNvSpPr txBox="1"/>
          <p:nvPr>
            <p:ph idx="1" type="body"/>
          </p:nvPr>
        </p:nvSpPr>
        <p:spPr>
          <a:xfrm>
            <a:off x="1120775" y="355493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API</a:t>
            </a:r>
            <a:endParaRPr/>
          </a:p>
        </p:txBody>
      </p:sp>
      <p:sp>
        <p:nvSpPr>
          <p:cNvPr id="440" name="Google Shape;440;gd06de2a7ac_0_923"/>
          <p:cNvSpPr txBox="1"/>
          <p:nvPr>
            <p:ph idx="2" type="body"/>
          </p:nvPr>
        </p:nvSpPr>
        <p:spPr>
          <a:xfrm>
            <a:off x="1120775" y="1795249"/>
            <a:ext cx="9826800" cy="3959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Способ взаимодействия программных компонентов.</a:t>
            </a:r>
            <a:br>
              <a:rPr lang="ru-RU"/>
            </a:br>
            <a:br>
              <a:rPr lang="ru-RU"/>
            </a:br>
            <a:br>
              <a:rPr lang="ru-RU"/>
            </a:b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br>
              <a:rPr lang="ru-RU"/>
            </a:br>
            <a:br>
              <a:rPr lang="ru-RU"/>
            </a:br>
            <a:r>
              <a:rPr lang="ru-RU"/>
              <a:t>2 основных реализации: </a:t>
            </a:r>
            <a:r>
              <a:rPr b="1" lang="ru-RU"/>
              <a:t>REST</a:t>
            </a:r>
            <a:r>
              <a:rPr lang="ru-RU"/>
              <a:t>, rpc</a:t>
            </a:r>
            <a:endParaRPr/>
          </a:p>
        </p:txBody>
      </p:sp>
      <p:sp>
        <p:nvSpPr>
          <p:cNvPr id="441" name="Google Shape;441;gd06de2a7ac_0_923"/>
          <p:cNvSpPr txBox="1"/>
          <p:nvPr>
            <p:ph idx="3" type="body"/>
          </p:nvPr>
        </p:nvSpPr>
        <p:spPr>
          <a:xfrm>
            <a:off x="1119188" y="5715000"/>
            <a:ext cx="9761400" cy="457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42" name="Google Shape;442;gd06de2a7ac_0_9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5250" y="2670378"/>
            <a:ext cx="8717348" cy="220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d06de2a7ac_0_929"/>
          <p:cNvSpPr txBox="1"/>
          <p:nvPr>
            <p:ph idx="1" type="body"/>
          </p:nvPr>
        </p:nvSpPr>
        <p:spPr>
          <a:xfrm>
            <a:off x="1120775" y="355493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REST </a:t>
            </a:r>
            <a:r>
              <a:rPr lang="ru-RU"/>
              <a:t>API</a:t>
            </a:r>
            <a:endParaRPr/>
          </a:p>
        </p:txBody>
      </p:sp>
      <p:sp>
        <p:nvSpPr>
          <p:cNvPr id="448" name="Google Shape;448;gd06de2a7ac_0_929"/>
          <p:cNvSpPr txBox="1"/>
          <p:nvPr/>
        </p:nvSpPr>
        <p:spPr>
          <a:xfrm>
            <a:off x="912075" y="1824125"/>
            <a:ext cx="102957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600">
                <a:latin typeface="Proxima Nova"/>
                <a:ea typeface="Proxima Nova"/>
                <a:cs typeface="Proxima Nova"/>
                <a:sym typeface="Proxima Nova"/>
              </a:rPr>
              <a:t>REST</a:t>
            </a:r>
            <a:r>
              <a:rPr lang="ru-RU" sz="1600">
                <a:latin typeface="Proxima Nova"/>
                <a:ea typeface="Proxima Nova"/>
                <a:cs typeface="Proxima Nova"/>
                <a:sym typeface="Proxima Nova"/>
              </a:rPr>
              <a:t> (</a:t>
            </a:r>
            <a:r>
              <a:rPr b="1" lang="ru-RU" sz="1600">
                <a:latin typeface="Proxima Nova"/>
                <a:ea typeface="Proxima Nova"/>
                <a:cs typeface="Proxima Nova"/>
                <a:sym typeface="Proxima Nova"/>
              </a:rPr>
              <a:t>Representational State Transfer</a:t>
            </a:r>
            <a:r>
              <a:rPr lang="ru-RU" sz="1600">
                <a:latin typeface="Proxima Nova"/>
                <a:ea typeface="Proxima Nova"/>
                <a:cs typeface="Proxima Nova"/>
                <a:sym typeface="Proxima Nova"/>
              </a:rPr>
              <a:t> — «передача состояния представления») — </a:t>
            </a:r>
            <a:r>
              <a:rPr b="1" lang="ru-RU" sz="1600">
                <a:latin typeface="Proxima Nova"/>
                <a:ea typeface="Proxima Nova"/>
                <a:cs typeface="Proxima Nova"/>
                <a:sym typeface="Proxima Nova"/>
              </a:rPr>
              <a:t>архитектурный стиль</a:t>
            </a:r>
            <a:r>
              <a:rPr lang="ru-RU" sz="1600">
                <a:latin typeface="Proxima Nova"/>
                <a:ea typeface="Proxima Nova"/>
                <a:cs typeface="Proxima Nova"/>
                <a:sym typeface="Proxima Nova"/>
              </a:rPr>
              <a:t> взаимодействия компонентов </a:t>
            </a:r>
            <a:r>
              <a:rPr b="1" lang="ru-RU" sz="1600">
                <a:latin typeface="Proxima Nova"/>
                <a:ea typeface="Proxima Nova"/>
                <a:cs typeface="Proxima Nova"/>
                <a:sym typeface="Proxima Nova"/>
              </a:rPr>
              <a:t>распределённого приложения </a:t>
            </a:r>
            <a:r>
              <a:rPr lang="ru-RU" sz="1600">
                <a:latin typeface="Proxima Nova"/>
                <a:ea typeface="Proxima Nova"/>
                <a:cs typeface="Proxima Nova"/>
                <a:sym typeface="Proxima Nova"/>
              </a:rPr>
              <a:t>в сети. Работает поверх HTTP</a:t>
            </a:r>
            <a:endParaRPr sz="16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49" name="Google Shape;449;gd06de2a7ac_0_9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24700" y="2598363"/>
            <a:ext cx="5728824" cy="3832274"/>
          </a:xfrm>
          <a:prstGeom prst="rect">
            <a:avLst/>
          </a:prstGeom>
          <a:noFill/>
          <a:ln>
            <a:noFill/>
          </a:ln>
        </p:spPr>
      </p:pic>
      <p:sp>
        <p:nvSpPr>
          <p:cNvPr id="450" name="Google Shape;450;gd06de2a7ac_0_929"/>
          <p:cNvSpPr txBox="1"/>
          <p:nvPr/>
        </p:nvSpPr>
        <p:spPr>
          <a:xfrm>
            <a:off x="6028225" y="6369975"/>
            <a:ext cx="6112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u="sng">
                <a:solidFill>
                  <a:schemeClr val="hlink"/>
                </a:solidFill>
                <a:hlinkClick r:id="rId4"/>
              </a:rPr>
              <a:t>https://idratherbewriting.com/learnapidoc/docapis_what_is_a_rest_api.html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d07a2a73bc_0_77"/>
          <p:cNvSpPr txBox="1"/>
          <p:nvPr>
            <p:ph idx="1" type="body"/>
          </p:nvPr>
        </p:nvSpPr>
        <p:spPr>
          <a:xfrm>
            <a:off x="1120775" y="355493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Микросервисное приложение</a:t>
            </a:r>
            <a:endParaRPr/>
          </a:p>
        </p:txBody>
      </p:sp>
      <p:pic>
        <p:nvPicPr>
          <p:cNvPr id="456" name="Google Shape;456;gd07a2a73bc_0_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9226" y="2008875"/>
            <a:ext cx="9366425" cy="468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d53e949dc6_0_6"/>
          <p:cNvSpPr txBox="1"/>
          <p:nvPr>
            <p:ph type="title"/>
          </p:nvPr>
        </p:nvSpPr>
        <p:spPr>
          <a:xfrm>
            <a:off x="554133" y="791156"/>
            <a:ext cx="15147600" cy="10179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" name="Google Shape;462;gd53e949dc6_0_6"/>
          <p:cNvSpPr txBox="1"/>
          <p:nvPr>
            <p:ph idx="1" type="body"/>
          </p:nvPr>
        </p:nvSpPr>
        <p:spPr>
          <a:xfrm>
            <a:off x="554133" y="2048844"/>
            <a:ext cx="15147600" cy="6073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63" name="Google Shape;463;gd53e949dc6_0_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4450" y="18817"/>
            <a:ext cx="12340900" cy="68203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d53e949dc6_0_109"/>
          <p:cNvSpPr txBox="1"/>
          <p:nvPr>
            <p:ph idx="1" type="body"/>
          </p:nvPr>
        </p:nvSpPr>
        <p:spPr>
          <a:xfrm>
            <a:off x="1120775" y="355493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Netflix </a:t>
            </a:r>
            <a:r>
              <a:rPr lang="ru-RU">
                <a:solidFill>
                  <a:srgbClr val="000000"/>
                </a:solidFill>
              </a:rPr>
              <a:t>infrastructure</a:t>
            </a:r>
            <a:endParaRPr/>
          </a:p>
        </p:txBody>
      </p:sp>
      <p:pic>
        <p:nvPicPr>
          <p:cNvPr id="469" name="Google Shape;469;gd53e949dc6_0_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1898" y="1886175"/>
            <a:ext cx="5620099" cy="443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d07a2a73bc_0_31"/>
          <p:cNvSpPr txBox="1"/>
          <p:nvPr>
            <p:ph idx="1" type="body"/>
          </p:nvPr>
        </p:nvSpPr>
        <p:spPr>
          <a:xfrm>
            <a:off x="1120775" y="355493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>
                <a:solidFill>
                  <a:srgbClr val="000000"/>
                </a:solidFill>
              </a:rPr>
              <a:t>Restful</a:t>
            </a:r>
            <a:endParaRPr/>
          </a:p>
        </p:txBody>
      </p:sp>
      <p:sp>
        <p:nvSpPr>
          <p:cNvPr id="475" name="Google Shape;475;gd07a2a73bc_0_31"/>
          <p:cNvSpPr txBox="1"/>
          <p:nvPr/>
        </p:nvSpPr>
        <p:spPr>
          <a:xfrm>
            <a:off x="1315475" y="2078450"/>
            <a:ext cx="9892500" cy="38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558800" lvl="0" marL="609600" rtl="0" algn="l">
              <a:spcBef>
                <a:spcPts val="0"/>
              </a:spcBef>
              <a:spcAft>
                <a:spcPts val="0"/>
              </a:spcAft>
              <a:buSzPts val="4000"/>
              <a:buFont typeface="Proxima Nova"/>
              <a:buChar char="-"/>
            </a:pPr>
            <a:r>
              <a:rPr lang="ru-RU" sz="4000">
                <a:latin typeface="Proxima Nova"/>
                <a:ea typeface="Proxima Nova"/>
                <a:cs typeface="Proxima Nova"/>
                <a:sym typeface="Proxima Nova"/>
              </a:rPr>
              <a:t>Client-server</a:t>
            </a:r>
            <a:endParaRPr sz="4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58800" lvl="0" marL="609600" rtl="0" algn="l">
              <a:spcBef>
                <a:spcPts val="0"/>
              </a:spcBef>
              <a:spcAft>
                <a:spcPts val="0"/>
              </a:spcAft>
              <a:buSzPts val="4000"/>
              <a:buFont typeface="Proxima Nova"/>
              <a:buChar char="-"/>
            </a:pPr>
            <a:r>
              <a:rPr lang="ru-RU" sz="4000">
                <a:latin typeface="Proxima Nova"/>
                <a:ea typeface="Proxima Nova"/>
                <a:cs typeface="Proxima Nova"/>
                <a:sym typeface="Proxima Nova"/>
              </a:rPr>
              <a:t>Stateless</a:t>
            </a:r>
            <a:endParaRPr sz="4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58800" lvl="0" marL="609600" rtl="0" algn="l">
              <a:spcBef>
                <a:spcPts val="0"/>
              </a:spcBef>
              <a:spcAft>
                <a:spcPts val="0"/>
              </a:spcAft>
              <a:buSzPts val="4000"/>
              <a:buFont typeface="Proxima Nova"/>
              <a:buChar char="-"/>
            </a:pPr>
            <a:r>
              <a:rPr lang="ru-RU" sz="4000">
                <a:latin typeface="Proxima Nova"/>
                <a:ea typeface="Proxima Nova"/>
                <a:cs typeface="Proxima Nova"/>
                <a:sym typeface="Proxima Nova"/>
              </a:rPr>
              <a:t>Cache</a:t>
            </a:r>
            <a:endParaRPr sz="4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58800" lvl="0" marL="609600" rtl="0" algn="l">
              <a:spcBef>
                <a:spcPts val="0"/>
              </a:spcBef>
              <a:spcAft>
                <a:spcPts val="0"/>
              </a:spcAft>
              <a:buSzPts val="4000"/>
              <a:buFont typeface="Proxima Nova"/>
              <a:buChar char="-"/>
            </a:pPr>
            <a:r>
              <a:rPr lang="ru-RU" sz="4000">
                <a:latin typeface="Proxima Nova"/>
                <a:ea typeface="Proxima Nova"/>
                <a:cs typeface="Proxima Nova"/>
                <a:sym typeface="Proxima Nova"/>
              </a:rPr>
              <a:t>Uniform Interface</a:t>
            </a:r>
            <a:endParaRPr sz="4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58800" lvl="0" marL="609600" rtl="0" algn="l">
              <a:spcBef>
                <a:spcPts val="0"/>
              </a:spcBef>
              <a:spcAft>
                <a:spcPts val="0"/>
              </a:spcAft>
              <a:buSzPts val="4000"/>
              <a:buFont typeface="Proxima Nova"/>
              <a:buChar char="-"/>
            </a:pPr>
            <a:r>
              <a:rPr lang="ru-RU" sz="4000">
                <a:latin typeface="Proxima Nova"/>
                <a:ea typeface="Proxima Nova"/>
                <a:cs typeface="Proxima Nova"/>
                <a:sym typeface="Proxima Nova"/>
              </a:rPr>
              <a:t>Layered System</a:t>
            </a:r>
            <a:endParaRPr sz="4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558800" lvl="0" marL="609600" rtl="0" algn="l">
              <a:spcBef>
                <a:spcPts val="0"/>
              </a:spcBef>
              <a:spcAft>
                <a:spcPts val="0"/>
              </a:spcAft>
              <a:buSzPts val="4000"/>
              <a:buChar char="-"/>
            </a:pPr>
            <a:r>
              <a:rPr lang="ru-RU" sz="4000">
                <a:latin typeface="Proxima Nova"/>
                <a:ea typeface="Proxima Nova"/>
                <a:cs typeface="Proxima Nova"/>
                <a:sym typeface="Proxima Nova"/>
              </a:rPr>
              <a:t>Code on demand (</a:t>
            </a:r>
            <a:r>
              <a:rPr b="1" lang="ru-RU" sz="4000">
                <a:latin typeface="Proxima Nova"/>
                <a:ea typeface="Proxima Nova"/>
                <a:cs typeface="Proxima Nova"/>
                <a:sym typeface="Proxima Nova"/>
              </a:rPr>
              <a:t>Optional</a:t>
            </a:r>
            <a:r>
              <a:rPr lang="ru-RU" sz="4000">
                <a:latin typeface="Proxima Nova"/>
                <a:ea typeface="Proxima Nova"/>
                <a:cs typeface="Proxima Nova"/>
                <a:sym typeface="Proxima Nova"/>
              </a:rPr>
              <a:t>)</a:t>
            </a:r>
            <a:endParaRPr sz="40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d06de2a7ac_0_795"/>
          <p:cNvSpPr txBox="1"/>
          <p:nvPr>
            <p:ph idx="1" type="body"/>
          </p:nvPr>
        </p:nvSpPr>
        <p:spPr>
          <a:xfrm>
            <a:off x="1120775" y="355493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>
                <a:solidFill>
                  <a:srgbClr val="000000"/>
                </a:solidFill>
              </a:rPr>
              <a:t>Client-server</a:t>
            </a:r>
            <a:endParaRPr/>
          </a:p>
        </p:txBody>
      </p:sp>
      <p:pic>
        <p:nvPicPr>
          <p:cNvPr id="481" name="Google Shape;481;gd06de2a7ac_0_7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600" y="1536634"/>
            <a:ext cx="11253391" cy="4555200"/>
          </a:xfrm>
          <a:prstGeom prst="rect">
            <a:avLst/>
          </a:prstGeom>
          <a:noFill/>
          <a:ln>
            <a:noFill/>
          </a:ln>
        </p:spPr>
      </p:pic>
      <p:sp>
        <p:nvSpPr>
          <p:cNvPr id="482" name="Google Shape;482;gd06de2a7ac_0_795"/>
          <p:cNvSpPr txBox="1"/>
          <p:nvPr>
            <p:ph idx="2" type="body"/>
          </p:nvPr>
        </p:nvSpPr>
        <p:spPr>
          <a:xfrm>
            <a:off x="1120775" y="1795249"/>
            <a:ext cx="9826800" cy="3959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3" name="Google Shape;483;gd06de2a7ac_0_795"/>
          <p:cNvSpPr txBox="1"/>
          <p:nvPr>
            <p:ph idx="3" type="body"/>
          </p:nvPr>
        </p:nvSpPr>
        <p:spPr>
          <a:xfrm>
            <a:off x="1119188" y="5715000"/>
            <a:ext cx="9761400" cy="457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d06de2a7ac_0_274"/>
          <p:cNvSpPr txBox="1"/>
          <p:nvPr/>
        </p:nvSpPr>
        <p:spPr>
          <a:xfrm>
            <a:off x="1174475" y="2701775"/>
            <a:ext cx="9843000" cy="19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t/>
            </a:r>
            <a:endParaRPr b="0" i="0" sz="2600" u="none" cap="none" strike="noStrike">
              <a:solidFill>
                <a:srgbClr val="3F3F3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5" name="Google Shape;165;gd06de2a7ac_0_274"/>
          <p:cNvSpPr txBox="1"/>
          <p:nvPr>
            <p:ph idx="1" type="body"/>
          </p:nvPr>
        </p:nvSpPr>
        <p:spPr>
          <a:xfrm>
            <a:off x="1120775" y="355493"/>
            <a:ext cx="97263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4324"/>
              <a:buNone/>
            </a:pPr>
            <a:r>
              <a:rPr lang="ru-RU">
                <a:solidFill>
                  <a:schemeClr val="dk1"/>
                </a:solidFill>
              </a:rPr>
              <a:t>Чем docker не является</a:t>
            </a:r>
            <a:endParaRPr/>
          </a:p>
        </p:txBody>
      </p:sp>
      <p:sp>
        <p:nvSpPr>
          <p:cNvPr id="166" name="Google Shape;166;gd06de2a7ac_0_274"/>
          <p:cNvSpPr txBox="1"/>
          <p:nvPr/>
        </p:nvSpPr>
        <p:spPr>
          <a:xfrm>
            <a:off x="1120775" y="2052575"/>
            <a:ext cx="10779900" cy="26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>
                <a:latin typeface="Proxima Nova"/>
                <a:ea typeface="Proxima Nova"/>
                <a:cs typeface="Proxima Nova"/>
                <a:sym typeface="Proxima Nova"/>
              </a:rPr>
              <a:t>Контейнер — это НЕ виртуальная машина, а приложение и его зависимости упакованные в стандартизированное, изолированное, легковесное окружение.</a:t>
            </a:r>
            <a:endParaRPr sz="32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d06de2a7ac_0_801"/>
          <p:cNvSpPr txBox="1"/>
          <p:nvPr>
            <p:ph idx="1" type="body"/>
          </p:nvPr>
        </p:nvSpPr>
        <p:spPr>
          <a:xfrm>
            <a:off x="1120775" y="355493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>
                <a:solidFill>
                  <a:srgbClr val="000000"/>
                </a:solidFill>
              </a:rPr>
              <a:t>Stateless</a:t>
            </a:r>
            <a:endParaRPr/>
          </a:p>
        </p:txBody>
      </p:sp>
      <p:pic>
        <p:nvPicPr>
          <p:cNvPr id="489" name="Google Shape;489;gd06de2a7ac_0_8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62051"/>
            <a:ext cx="12191998" cy="4304363"/>
          </a:xfrm>
          <a:prstGeom prst="rect">
            <a:avLst/>
          </a:prstGeom>
          <a:noFill/>
          <a:ln>
            <a:noFill/>
          </a:ln>
        </p:spPr>
      </p:pic>
      <p:sp>
        <p:nvSpPr>
          <p:cNvPr id="490" name="Google Shape;490;gd06de2a7ac_0_801"/>
          <p:cNvSpPr txBox="1"/>
          <p:nvPr>
            <p:ph idx="2" type="body"/>
          </p:nvPr>
        </p:nvSpPr>
        <p:spPr>
          <a:xfrm>
            <a:off x="1120775" y="1795249"/>
            <a:ext cx="9826800" cy="3959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1" name="Google Shape;491;gd06de2a7ac_0_801"/>
          <p:cNvSpPr txBox="1"/>
          <p:nvPr>
            <p:ph idx="3" type="body"/>
          </p:nvPr>
        </p:nvSpPr>
        <p:spPr>
          <a:xfrm>
            <a:off x="1119188" y="5715000"/>
            <a:ext cx="9761400" cy="457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d06de2a7ac_0_807"/>
          <p:cNvSpPr txBox="1"/>
          <p:nvPr>
            <p:ph idx="1" type="body"/>
          </p:nvPr>
        </p:nvSpPr>
        <p:spPr>
          <a:xfrm>
            <a:off x="1120775" y="355493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Stateless</a:t>
            </a:r>
            <a:endParaRPr/>
          </a:p>
        </p:txBody>
      </p:sp>
      <p:pic>
        <p:nvPicPr>
          <p:cNvPr id="497" name="Google Shape;497;gd06de2a7ac_0_8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6400" y="1592750"/>
            <a:ext cx="8862000" cy="499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2" name="Google Shape;502;gd06de2a7ac_0_8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4775" y="1878225"/>
            <a:ext cx="6941499" cy="4908024"/>
          </a:xfrm>
          <a:prstGeom prst="rect">
            <a:avLst/>
          </a:prstGeom>
          <a:noFill/>
          <a:ln>
            <a:noFill/>
          </a:ln>
        </p:spPr>
      </p:pic>
      <p:sp>
        <p:nvSpPr>
          <p:cNvPr id="503" name="Google Shape;503;gd06de2a7ac_0_813"/>
          <p:cNvSpPr txBox="1"/>
          <p:nvPr>
            <p:ph idx="1" type="body"/>
          </p:nvPr>
        </p:nvSpPr>
        <p:spPr>
          <a:xfrm>
            <a:off x="1120775" y="1784350"/>
            <a:ext cx="5817000" cy="1235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gd06de2a7ac_0_813"/>
          <p:cNvSpPr txBox="1"/>
          <p:nvPr>
            <p:ph idx="2" type="body"/>
          </p:nvPr>
        </p:nvSpPr>
        <p:spPr>
          <a:xfrm>
            <a:off x="1120775" y="355493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Балансировка нагрузки</a:t>
            </a:r>
            <a:endParaRPr/>
          </a:p>
        </p:txBody>
      </p:sp>
      <p:sp>
        <p:nvSpPr>
          <p:cNvPr id="505" name="Google Shape;505;gd06de2a7ac_0_813"/>
          <p:cNvSpPr txBox="1"/>
          <p:nvPr>
            <p:ph idx="3" type="body"/>
          </p:nvPr>
        </p:nvSpPr>
        <p:spPr>
          <a:xfrm>
            <a:off x="1120775" y="3129100"/>
            <a:ext cx="9826800" cy="2625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gd06de2a7ac_0_813"/>
          <p:cNvSpPr txBox="1"/>
          <p:nvPr>
            <p:ph idx="4" type="body"/>
          </p:nvPr>
        </p:nvSpPr>
        <p:spPr>
          <a:xfrm>
            <a:off x="1119188" y="5715000"/>
            <a:ext cx="9761400" cy="457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d06de2a7ac_0_819"/>
          <p:cNvSpPr txBox="1"/>
          <p:nvPr>
            <p:ph idx="1" type="body"/>
          </p:nvPr>
        </p:nvSpPr>
        <p:spPr>
          <a:xfrm>
            <a:off x="1120775" y="355493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Cache</a:t>
            </a:r>
            <a:endParaRPr/>
          </a:p>
        </p:txBody>
      </p:sp>
      <p:pic>
        <p:nvPicPr>
          <p:cNvPr id="512" name="Google Shape;512;gd06de2a7ac_0_8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2600" y="1607541"/>
            <a:ext cx="8784467" cy="3984500"/>
          </a:xfrm>
          <a:prstGeom prst="rect">
            <a:avLst/>
          </a:prstGeom>
          <a:noFill/>
          <a:ln>
            <a:noFill/>
          </a:ln>
        </p:spPr>
      </p:pic>
      <p:sp>
        <p:nvSpPr>
          <p:cNvPr id="513" name="Google Shape;513;gd06de2a7ac_0_819"/>
          <p:cNvSpPr txBox="1"/>
          <p:nvPr>
            <p:ph idx="2" type="body"/>
          </p:nvPr>
        </p:nvSpPr>
        <p:spPr>
          <a:xfrm>
            <a:off x="1120775" y="1795249"/>
            <a:ext cx="9826800" cy="3959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" name="Google Shape;514;gd06de2a7ac_0_819"/>
          <p:cNvSpPr txBox="1"/>
          <p:nvPr>
            <p:ph idx="3" type="body"/>
          </p:nvPr>
        </p:nvSpPr>
        <p:spPr>
          <a:xfrm>
            <a:off x="1119188" y="5715000"/>
            <a:ext cx="9761400" cy="457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d06de2a7ac_0_825"/>
          <p:cNvSpPr txBox="1"/>
          <p:nvPr>
            <p:ph idx="1" type="body"/>
          </p:nvPr>
        </p:nvSpPr>
        <p:spPr>
          <a:xfrm>
            <a:off x="1120775" y="355493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Uniform representation</a:t>
            </a:r>
            <a:endParaRPr/>
          </a:p>
        </p:txBody>
      </p:sp>
      <p:pic>
        <p:nvPicPr>
          <p:cNvPr id="520" name="Google Shape;520;gd06de2a7ac_0_8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68667" y="1678367"/>
            <a:ext cx="7558799" cy="4753767"/>
          </a:xfrm>
          <a:prstGeom prst="rect">
            <a:avLst/>
          </a:prstGeom>
          <a:noFill/>
          <a:ln>
            <a:noFill/>
          </a:ln>
        </p:spPr>
      </p:pic>
      <p:sp>
        <p:nvSpPr>
          <p:cNvPr id="521" name="Google Shape;521;gd06de2a7ac_0_825"/>
          <p:cNvSpPr txBox="1"/>
          <p:nvPr>
            <p:ph idx="2" type="body"/>
          </p:nvPr>
        </p:nvSpPr>
        <p:spPr>
          <a:xfrm>
            <a:off x="1120775" y="1795249"/>
            <a:ext cx="9826800" cy="3959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gd06de2a7ac_0_825"/>
          <p:cNvSpPr txBox="1"/>
          <p:nvPr>
            <p:ph idx="3" type="body"/>
          </p:nvPr>
        </p:nvSpPr>
        <p:spPr>
          <a:xfrm>
            <a:off x="1119188" y="5715000"/>
            <a:ext cx="9761400" cy="457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d06de2a7ac_0_831"/>
          <p:cNvSpPr txBox="1"/>
          <p:nvPr>
            <p:ph type="title"/>
          </p:nvPr>
        </p:nvSpPr>
        <p:spPr>
          <a:xfrm>
            <a:off x="554133" y="791156"/>
            <a:ext cx="15147600" cy="10179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8" name="Google Shape;528;gd06de2a7ac_0_831"/>
          <p:cNvSpPr txBox="1"/>
          <p:nvPr>
            <p:ph idx="1" type="body"/>
          </p:nvPr>
        </p:nvSpPr>
        <p:spPr>
          <a:xfrm>
            <a:off x="554133" y="2048844"/>
            <a:ext cx="15147600" cy="6073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29" name="Google Shape;529;gd06de2a7ac_0_8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83" y="379032"/>
            <a:ext cx="12105434" cy="60999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d06de2a7ac_0_837"/>
          <p:cNvSpPr txBox="1"/>
          <p:nvPr>
            <p:ph idx="1" type="body"/>
          </p:nvPr>
        </p:nvSpPr>
        <p:spPr>
          <a:xfrm>
            <a:off x="1120775" y="355493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 sz="3000"/>
              <a:t>Uniform representation — используется endpoints</a:t>
            </a:r>
            <a:endParaRPr sz="3000"/>
          </a:p>
        </p:txBody>
      </p:sp>
      <p:pic>
        <p:nvPicPr>
          <p:cNvPr id="535" name="Google Shape;535;gd06de2a7ac_0_8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4125" y="2595600"/>
            <a:ext cx="8204507" cy="77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6" name="Google Shape;536;gd06de2a7ac_0_8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4125" y="3785625"/>
            <a:ext cx="9855997" cy="68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7" name="Google Shape;537;gd06de2a7ac_0_8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4125" y="4887958"/>
            <a:ext cx="9856000" cy="756277"/>
          </a:xfrm>
          <a:prstGeom prst="rect">
            <a:avLst/>
          </a:prstGeom>
          <a:noFill/>
          <a:ln>
            <a:noFill/>
          </a:ln>
        </p:spPr>
      </p:pic>
      <p:sp>
        <p:nvSpPr>
          <p:cNvPr id="538" name="Google Shape;538;gd06de2a7ac_0_837"/>
          <p:cNvSpPr txBox="1"/>
          <p:nvPr>
            <p:ph idx="2" type="body"/>
          </p:nvPr>
        </p:nvSpPr>
        <p:spPr>
          <a:xfrm>
            <a:off x="1120775" y="1795249"/>
            <a:ext cx="9826800" cy="3959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gd06de2a7ac_0_837"/>
          <p:cNvSpPr txBox="1"/>
          <p:nvPr>
            <p:ph idx="3" type="body"/>
          </p:nvPr>
        </p:nvSpPr>
        <p:spPr>
          <a:xfrm>
            <a:off x="1119188" y="5715000"/>
            <a:ext cx="9761400" cy="457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d07a2a73bc_0_42"/>
          <p:cNvSpPr txBox="1"/>
          <p:nvPr>
            <p:ph idx="1" type="body"/>
          </p:nvPr>
        </p:nvSpPr>
        <p:spPr>
          <a:xfrm>
            <a:off x="1120775" y="355493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 sz="3000"/>
              <a:t>Uniform representation — </a:t>
            </a:r>
            <a:r>
              <a:rPr lang="ru-RU" sz="3000">
                <a:solidFill>
                  <a:srgbClr val="000000"/>
                </a:solidFill>
              </a:rPr>
              <a:t>Manipulation of Resources through Representations</a:t>
            </a:r>
            <a:endParaRPr sz="3000"/>
          </a:p>
        </p:txBody>
      </p:sp>
      <p:pic>
        <p:nvPicPr>
          <p:cNvPr id="545" name="Google Shape;545;gd07a2a73bc_0_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4403" y="1814850"/>
            <a:ext cx="8374275" cy="351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d06de2a7ac_0_1017"/>
          <p:cNvSpPr txBox="1"/>
          <p:nvPr>
            <p:ph idx="1" type="body"/>
          </p:nvPr>
        </p:nvSpPr>
        <p:spPr>
          <a:xfrm>
            <a:off x="1120775" y="1784350"/>
            <a:ext cx="5817000" cy="1235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gd06de2a7ac_0_1017"/>
          <p:cNvSpPr txBox="1"/>
          <p:nvPr>
            <p:ph idx="2" type="body"/>
          </p:nvPr>
        </p:nvSpPr>
        <p:spPr>
          <a:xfrm>
            <a:off x="1120775" y="355493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solidFill>
                  <a:srgbClr val="000000"/>
                </a:solidFill>
              </a:rPr>
              <a:t>HTTP response status codes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" name="Google Shape;552;gd06de2a7ac_0_1017"/>
          <p:cNvSpPr txBox="1"/>
          <p:nvPr>
            <p:ph idx="3" type="body"/>
          </p:nvPr>
        </p:nvSpPr>
        <p:spPr>
          <a:xfrm>
            <a:off x="1120775" y="3129100"/>
            <a:ext cx="9826800" cy="2625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" name="Google Shape;553;gd06de2a7ac_0_1017"/>
          <p:cNvSpPr txBox="1"/>
          <p:nvPr>
            <p:ph idx="4" type="body"/>
          </p:nvPr>
        </p:nvSpPr>
        <p:spPr>
          <a:xfrm>
            <a:off x="1119188" y="5715000"/>
            <a:ext cx="9761400" cy="457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54" name="Google Shape;554;gd06de2a7ac_0_10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0775" y="1784339"/>
            <a:ext cx="10051976" cy="4876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d06de2a7ac_0_957"/>
          <p:cNvSpPr txBox="1"/>
          <p:nvPr/>
        </p:nvSpPr>
        <p:spPr>
          <a:xfrm>
            <a:off x="7674633" y="6324400"/>
            <a:ext cx="45576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900" u="sng">
                <a:solidFill>
                  <a:schemeClr val="hlink"/>
                </a:solidFill>
                <a:hlinkClick r:id="rId3"/>
              </a:rPr>
              <a:t>https://ru.wikipedia.org/wiki/HATEOAS</a:t>
            </a:r>
            <a:endParaRPr sz="1900"/>
          </a:p>
        </p:txBody>
      </p:sp>
      <p:sp>
        <p:nvSpPr>
          <p:cNvPr id="560" name="Google Shape;560;gd06de2a7ac_0_957"/>
          <p:cNvSpPr txBox="1"/>
          <p:nvPr>
            <p:ph idx="2" type="body"/>
          </p:nvPr>
        </p:nvSpPr>
        <p:spPr>
          <a:xfrm>
            <a:off x="1120775" y="355493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300">
                <a:solidFill>
                  <a:srgbClr val="000000"/>
                </a:solidFill>
              </a:rPr>
              <a:t>HATEOAS - </a:t>
            </a:r>
            <a:r>
              <a:rPr b="1" lang="ru-RU" sz="2400">
                <a:solidFill>
                  <a:srgbClr val="202122"/>
                </a:solidFill>
                <a:highlight>
                  <a:schemeClr val="lt1"/>
                </a:highlight>
              </a:rPr>
              <a:t>H</a:t>
            </a:r>
            <a:r>
              <a:rPr lang="ru-RU" sz="2400">
                <a:solidFill>
                  <a:srgbClr val="202122"/>
                </a:solidFill>
                <a:highlight>
                  <a:schemeClr val="lt1"/>
                </a:highlight>
              </a:rPr>
              <a:t>ypermedia </a:t>
            </a:r>
            <a:r>
              <a:rPr b="1" lang="ru-RU" sz="2400">
                <a:solidFill>
                  <a:srgbClr val="202122"/>
                </a:solidFill>
                <a:highlight>
                  <a:schemeClr val="lt1"/>
                </a:highlight>
              </a:rPr>
              <a:t>a</a:t>
            </a:r>
            <a:r>
              <a:rPr lang="ru-RU" sz="2400">
                <a:solidFill>
                  <a:srgbClr val="202122"/>
                </a:solidFill>
                <a:highlight>
                  <a:schemeClr val="lt1"/>
                </a:highlight>
              </a:rPr>
              <a:t>s </a:t>
            </a:r>
            <a:r>
              <a:rPr b="1" lang="ru-RU" sz="2400">
                <a:solidFill>
                  <a:srgbClr val="202122"/>
                </a:solidFill>
                <a:highlight>
                  <a:schemeClr val="lt1"/>
                </a:highlight>
              </a:rPr>
              <a:t>t</a:t>
            </a:r>
            <a:r>
              <a:rPr lang="ru-RU" sz="2400">
                <a:solidFill>
                  <a:srgbClr val="202122"/>
                </a:solidFill>
                <a:highlight>
                  <a:schemeClr val="lt1"/>
                </a:highlight>
              </a:rPr>
              <a:t>he </a:t>
            </a:r>
            <a:r>
              <a:rPr b="1" lang="ru-RU" sz="2400">
                <a:solidFill>
                  <a:srgbClr val="202122"/>
                </a:solidFill>
                <a:highlight>
                  <a:schemeClr val="lt1"/>
                </a:highlight>
              </a:rPr>
              <a:t>E</a:t>
            </a:r>
            <a:r>
              <a:rPr lang="ru-RU" sz="2400">
                <a:solidFill>
                  <a:srgbClr val="202122"/>
                </a:solidFill>
                <a:highlight>
                  <a:schemeClr val="lt1"/>
                </a:highlight>
              </a:rPr>
              <a:t>ngine </a:t>
            </a:r>
            <a:r>
              <a:rPr b="1" lang="ru-RU" sz="2400">
                <a:solidFill>
                  <a:srgbClr val="202122"/>
                </a:solidFill>
                <a:highlight>
                  <a:schemeClr val="lt1"/>
                </a:highlight>
              </a:rPr>
              <a:t>o</a:t>
            </a:r>
            <a:r>
              <a:rPr lang="ru-RU" sz="2400">
                <a:solidFill>
                  <a:srgbClr val="202122"/>
                </a:solidFill>
                <a:highlight>
                  <a:schemeClr val="lt1"/>
                </a:highlight>
              </a:rPr>
              <a:t>f </a:t>
            </a:r>
            <a:r>
              <a:rPr b="1" lang="ru-RU" sz="2400">
                <a:solidFill>
                  <a:srgbClr val="202122"/>
                </a:solidFill>
                <a:highlight>
                  <a:schemeClr val="lt1"/>
                </a:highlight>
              </a:rPr>
              <a:t>A</a:t>
            </a:r>
            <a:r>
              <a:rPr lang="ru-RU" sz="2400">
                <a:solidFill>
                  <a:srgbClr val="202122"/>
                </a:solidFill>
                <a:highlight>
                  <a:schemeClr val="lt1"/>
                </a:highlight>
              </a:rPr>
              <a:t>pplication </a:t>
            </a:r>
            <a:r>
              <a:rPr b="1" lang="ru-RU" sz="2400">
                <a:solidFill>
                  <a:srgbClr val="202122"/>
                </a:solidFill>
                <a:highlight>
                  <a:schemeClr val="lt1"/>
                </a:highlight>
              </a:rPr>
              <a:t>S</a:t>
            </a:r>
            <a:r>
              <a:rPr lang="ru-RU" sz="2400">
                <a:solidFill>
                  <a:srgbClr val="202122"/>
                </a:solidFill>
                <a:highlight>
                  <a:schemeClr val="lt1"/>
                </a:highlight>
              </a:rPr>
              <a:t>tate</a:t>
            </a:r>
            <a:endParaRPr sz="3300">
              <a:solidFill>
                <a:srgbClr val="000000"/>
              </a:solidFill>
            </a:endParaRPr>
          </a:p>
        </p:txBody>
      </p:sp>
      <p:sp>
        <p:nvSpPr>
          <p:cNvPr id="561" name="Google Shape;561;gd06de2a7ac_0_957"/>
          <p:cNvSpPr txBox="1"/>
          <p:nvPr>
            <p:ph idx="3" type="body"/>
          </p:nvPr>
        </p:nvSpPr>
        <p:spPr>
          <a:xfrm>
            <a:off x="1120775" y="3129100"/>
            <a:ext cx="9826800" cy="2625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2" name="Google Shape;562;gd06de2a7ac_0_9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21132" y="1587933"/>
            <a:ext cx="7988434" cy="4944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d06de2a7ac_0_281"/>
          <p:cNvSpPr txBox="1"/>
          <p:nvPr/>
        </p:nvSpPr>
        <p:spPr>
          <a:xfrm>
            <a:off x="1174475" y="2701775"/>
            <a:ext cx="9843000" cy="19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t/>
            </a:r>
            <a:endParaRPr b="0" i="0" sz="2600" u="none" cap="none" strike="noStrike">
              <a:solidFill>
                <a:srgbClr val="3F3F3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2" name="Google Shape;172;gd06de2a7ac_0_281"/>
          <p:cNvSpPr txBox="1"/>
          <p:nvPr>
            <p:ph idx="1" type="body"/>
          </p:nvPr>
        </p:nvSpPr>
        <p:spPr>
          <a:xfrm>
            <a:off x="1120775" y="355493"/>
            <a:ext cx="97263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4324"/>
              <a:buNone/>
            </a:pPr>
            <a:r>
              <a:rPr lang="ru-RU">
                <a:solidFill>
                  <a:schemeClr val="dk1"/>
                </a:solidFill>
              </a:rPr>
              <a:t>Отличие от VM</a:t>
            </a:r>
            <a:endParaRPr/>
          </a:p>
        </p:txBody>
      </p:sp>
      <p:pic>
        <p:nvPicPr>
          <p:cNvPr id="173" name="Google Shape;173;gd06de2a7ac_0_2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1983" y="1917350"/>
            <a:ext cx="8566037" cy="4336568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gd06de2a7ac_0_281"/>
          <p:cNvSpPr txBox="1"/>
          <p:nvPr/>
        </p:nvSpPr>
        <p:spPr>
          <a:xfrm>
            <a:off x="1578550" y="6305500"/>
            <a:ext cx="113832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900" u="sng">
                <a:solidFill>
                  <a:schemeClr val="hlink"/>
                </a:solidFill>
                <a:hlinkClick r:id="rId4"/>
              </a:rPr>
              <a:t>https://www.weave.works/blog/a-practical-guide-to-choosing-between-docker-containers-and-vms</a:t>
            </a:r>
            <a:endParaRPr sz="1900"/>
          </a:p>
        </p:txBody>
      </p:sp>
      <p:sp>
        <p:nvSpPr>
          <p:cNvPr id="175" name="Google Shape;175;gd06de2a7ac_0_281"/>
          <p:cNvSpPr txBox="1"/>
          <p:nvPr/>
        </p:nvSpPr>
        <p:spPr>
          <a:xfrm>
            <a:off x="1376850" y="719125"/>
            <a:ext cx="5051400" cy="5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d06de2a7ac_0_858"/>
          <p:cNvSpPr txBox="1"/>
          <p:nvPr>
            <p:ph idx="1" type="body"/>
          </p:nvPr>
        </p:nvSpPr>
        <p:spPr>
          <a:xfrm>
            <a:off x="1120775" y="1784350"/>
            <a:ext cx="5817000" cy="1235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8" name="Google Shape;568;gd06de2a7ac_0_858"/>
          <p:cNvSpPr txBox="1"/>
          <p:nvPr/>
        </p:nvSpPr>
        <p:spPr>
          <a:xfrm>
            <a:off x="7674633" y="6324400"/>
            <a:ext cx="45576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900" u="sng">
                <a:solidFill>
                  <a:schemeClr val="hlink"/>
                </a:solidFill>
                <a:hlinkClick r:id="rId3"/>
              </a:rPr>
              <a:t>https://ru.wikipedia.org/wiki/HATEOAS</a:t>
            </a:r>
            <a:endParaRPr sz="1900"/>
          </a:p>
        </p:txBody>
      </p:sp>
      <p:pic>
        <p:nvPicPr>
          <p:cNvPr id="569" name="Google Shape;569;gd06de2a7ac_0_8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2000" y="1720808"/>
            <a:ext cx="11606002" cy="3929201"/>
          </a:xfrm>
          <a:prstGeom prst="rect">
            <a:avLst/>
          </a:prstGeom>
          <a:noFill/>
          <a:ln>
            <a:noFill/>
          </a:ln>
        </p:spPr>
      </p:pic>
      <p:sp>
        <p:nvSpPr>
          <p:cNvPr id="570" name="Google Shape;570;gd06de2a7ac_0_858"/>
          <p:cNvSpPr txBox="1"/>
          <p:nvPr>
            <p:ph idx="2" type="body"/>
          </p:nvPr>
        </p:nvSpPr>
        <p:spPr>
          <a:xfrm>
            <a:off x="1120775" y="355493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300">
                <a:solidFill>
                  <a:srgbClr val="000000"/>
                </a:solidFill>
              </a:rPr>
              <a:t>HATEOAS - </a:t>
            </a:r>
            <a:r>
              <a:rPr b="1" lang="ru-RU" sz="2400">
                <a:solidFill>
                  <a:srgbClr val="202122"/>
                </a:solidFill>
                <a:highlight>
                  <a:schemeClr val="lt1"/>
                </a:highlight>
              </a:rPr>
              <a:t>H</a:t>
            </a:r>
            <a:r>
              <a:rPr lang="ru-RU" sz="2400">
                <a:solidFill>
                  <a:srgbClr val="202122"/>
                </a:solidFill>
                <a:highlight>
                  <a:schemeClr val="lt1"/>
                </a:highlight>
              </a:rPr>
              <a:t>ypermedia </a:t>
            </a:r>
            <a:r>
              <a:rPr b="1" lang="ru-RU" sz="2400">
                <a:solidFill>
                  <a:srgbClr val="202122"/>
                </a:solidFill>
                <a:highlight>
                  <a:schemeClr val="lt1"/>
                </a:highlight>
              </a:rPr>
              <a:t>a</a:t>
            </a:r>
            <a:r>
              <a:rPr lang="ru-RU" sz="2400">
                <a:solidFill>
                  <a:srgbClr val="202122"/>
                </a:solidFill>
                <a:highlight>
                  <a:schemeClr val="lt1"/>
                </a:highlight>
              </a:rPr>
              <a:t>s </a:t>
            </a:r>
            <a:r>
              <a:rPr b="1" lang="ru-RU" sz="2400">
                <a:solidFill>
                  <a:srgbClr val="202122"/>
                </a:solidFill>
                <a:highlight>
                  <a:schemeClr val="lt1"/>
                </a:highlight>
              </a:rPr>
              <a:t>t</a:t>
            </a:r>
            <a:r>
              <a:rPr lang="ru-RU" sz="2400">
                <a:solidFill>
                  <a:srgbClr val="202122"/>
                </a:solidFill>
                <a:highlight>
                  <a:schemeClr val="lt1"/>
                </a:highlight>
              </a:rPr>
              <a:t>he </a:t>
            </a:r>
            <a:r>
              <a:rPr b="1" lang="ru-RU" sz="2400">
                <a:solidFill>
                  <a:srgbClr val="202122"/>
                </a:solidFill>
                <a:highlight>
                  <a:schemeClr val="lt1"/>
                </a:highlight>
              </a:rPr>
              <a:t>E</a:t>
            </a:r>
            <a:r>
              <a:rPr lang="ru-RU" sz="2400">
                <a:solidFill>
                  <a:srgbClr val="202122"/>
                </a:solidFill>
                <a:highlight>
                  <a:schemeClr val="lt1"/>
                </a:highlight>
              </a:rPr>
              <a:t>ngine </a:t>
            </a:r>
            <a:r>
              <a:rPr b="1" lang="ru-RU" sz="2400">
                <a:solidFill>
                  <a:srgbClr val="202122"/>
                </a:solidFill>
                <a:highlight>
                  <a:schemeClr val="lt1"/>
                </a:highlight>
              </a:rPr>
              <a:t>o</a:t>
            </a:r>
            <a:r>
              <a:rPr lang="ru-RU" sz="2400">
                <a:solidFill>
                  <a:srgbClr val="202122"/>
                </a:solidFill>
                <a:highlight>
                  <a:schemeClr val="lt1"/>
                </a:highlight>
              </a:rPr>
              <a:t>f </a:t>
            </a:r>
            <a:r>
              <a:rPr b="1" lang="ru-RU" sz="2400">
                <a:solidFill>
                  <a:srgbClr val="202122"/>
                </a:solidFill>
                <a:highlight>
                  <a:schemeClr val="lt1"/>
                </a:highlight>
              </a:rPr>
              <a:t>A</a:t>
            </a:r>
            <a:r>
              <a:rPr lang="ru-RU" sz="2400">
                <a:solidFill>
                  <a:srgbClr val="202122"/>
                </a:solidFill>
                <a:highlight>
                  <a:schemeClr val="lt1"/>
                </a:highlight>
              </a:rPr>
              <a:t>pplication </a:t>
            </a:r>
            <a:r>
              <a:rPr b="1" lang="ru-RU" sz="2400">
                <a:solidFill>
                  <a:srgbClr val="202122"/>
                </a:solidFill>
                <a:highlight>
                  <a:schemeClr val="lt1"/>
                </a:highlight>
              </a:rPr>
              <a:t>S</a:t>
            </a:r>
            <a:r>
              <a:rPr lang="ru-RU" sz="2400">
                <a:solidFill>
                  <a:srgbClr val="202122"/>
                </a:solidFill>
                <a:highlight>
                  <a:schemeClr val="lt1"/>
                </a:highlight>
              </a:rPr>
              <a:t>tate</a:t>
            </a:r>
            <a:endParaRPr sz="3300">
              <a:solidFill>
                <a:srgbClr val="000000"/>
              </a:solidFill>
            </a:endParaRPr>
          </a:p>
        </p:txBody>
      </p:sp>
      <p:sp>
        <p:nvSpPr>
          <p:cNvPr id="571" name="Google Shape;571;gd06de2a7ac_0_858"/>
          <p:cNvSpPr txBox="1"/>
          <p:nvPr>
            <p:ph idx="3" type="body"/>
          </p:nvPr>
        </p:nvSpPr>
        <p:spPr>
          <a:xfrm>
            <a:off x="1120775" y="3129100"/>
            <a:ext cx="9826800" cy="2625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2" name="Google Shape;572;gd06de2a7ac_0_858"/>
          <p:cNvSpPr txBox="1"/>
          <p:nvPr>
            <p:ph idx="4" type="body"/>
          </p:nvPr>
        </p:nvSpPr>
        <p:spPr>
          <a:xfrm>
            <a:off x="1119188" y="5715000"/>
            <a:ext cx="9761400" cy="457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7" name="Google Shape;577;gd06de2a7ac_0_865"/>
          <p:cNvPicPr preferRelativeResize="0"/>
          <p:nvPr/>
        </p:nvPicPr>
        <p:blipFill rotWithShape="1">
          <a:blip r:embed="rId3">
            <a:alphaModFix/>
          </a:blip>
          <a:srcRect b="0" l="0" r="-9325" t="-9325"/>
          <a:stretch/>
        </p:blipFill>
        <p:spPr>
          <a:xfrm>
            <a:off x="2050900" y="1709875"/>
            <a:ext cx="8639499" cy="5349901"/>
          </a:xfrm>
          <a:prstGeom prst="rect">
            <a:avLst/>
          </a:prstGeom>
          <a:noFill/>
          <a:ln>
            <a:noFill/>
          </a:ln>
        </p:spPr>
      </p:pic>
      <p:sp>
        <p:nvSpPr>
          <p:cNvPr id="578" name="Google Shape;578;gd06de2a7ac_0_865"/>
          <p:cNvSpPr txBox="1"/>
          <p:nvPr>
            <p:ph idx="2" type="body"/>
          </p:nvPr>
        </p:nvSpPr>
        <p:spPr>
          <a:xfrm>
            <a:off x="1120775" y="355493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Layered System</a:t>
            </a:r>
            <a:endParaRPr/>
          </a:p>
        </p:txBody>
      </p:sp>
      <p:sp>
        <p:nvSpPr>
          <p:cNvPr id="579" name="Google Shape;579;gd06de2a7ac_0_865"/>
          <p:cNvSpPr txBox="1"/>
          <p:nvPr>
            <p:ph idx="3" type="body"/>
          </p:nvPr>
        </p:nvSpPr>
        <p:spPr>
          <a:xfrm>
            <a:off x="1120775" y="3129100"/>
            <a:ext cx="9826800" cy="2625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d06de2a7ac_0_871"/>
          <p:cNvSpPr txBox="1"/>
          <p:nvPr>
            <p:ph type="title"/>
          </p:nvPr>
        </p:nvSpPr>
        <p:spPr>
          <a:xfrm>
            <a:off x="554133" y="791156"/>
            <a:ext cx="15147600" cy="10179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5" name="Google Shape;585;gd06de2a7ac_0_871"/>
          <p:cNvSpPr txBox="1"/>
          <p:nvPr>
            <p:ph idx="1" type="body"/>
          </p:nvPr>
        </p:nvSpPr>
        <p:spPr>
          <a:xfrm>
            <a:off x="554133" y="2048844"/>
            <a:ext cx="15147600" cy="6073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6" name="Google Shape;586;gd06de2a7ac_0_871"/>
          <p:cNvSpPr txBox="1"/>
          <p:nvPr/>
        </p:nvSpPr>
        <p:spPr>
          <a:xfrm>
            <a:off x="6096000" y="6193133"/>
            <a:ext cx="39999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900"/>
              <a:t>The Little Book on REST Services</a:t>
            </a:r>
            <a:endParaRPr sz="1900"/>
          </a:p>
        </p:txBody>
      </p:sp>
      <p:pic>
        <p:nvPicPr>
          <p:cNvPr id="587" name="Google Shape;587;gd06de2a7ac_0_8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77500" y="-161433"/>
            <a:ext cx="5246900" cy="640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d06de2a7ac_0_977"/>
          <p:cNvSpPr txBox="1"/>
          <p:nvPr>
            <p:ph idx="1" type="body"/>
          </p:nvPr>
        </p:nvSpPr>
        <p:spPr>
          <a:xfrm>
            <a:off x="1120775" y="355493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FastAPI</a:t>
            </a:r>
            <a:endParaRPr/>
          </a:p>
        </p:txBody>
      </p:sp>
      <p:sp>
        <p:nvSpPr>
          <p:cNvPr id="593" name="Google Shape;593;gd06de2a7ac_0_977"/>
          <p:cNvSpPr txBox="1"/>
          <p:nvPr>
            <p:ph idx="2" type="body"/>
          </p:nvPr>
        </p:nvSpPr>
        <p:spPr>
          <a:xfrm>
            <a:off x="1120775" y="1795250"/>
            <a:ext cx="9561000" cy="2291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Фреймворк для создания веб сервисов на Python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-"/>
            </a:pPr>
            <a:r>
              <a:rPr lang="ru-RU"/>
              <a:t>валидация (pydantic) 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ru-RU"/>
              <a:t>быстродействие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ru-RU"/>
              <a:t>встроенная доĸументация API</a:t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4" name="Google Shape;594;gd06de2a7ac_0_977"/>
          <p:cNvSpPr txBox="1"/>
          <p:nvPr/>
        </p:nvSpPr>
        <p:spPr>
          <a:xfrm>
            <a:off x="8936450" y="625287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u="sng">
                <a:solidFill>
                  <a:schemeClr val="hlink"/>
                </a:solidFill>
                <a:hlinkClick r:id="rId3"/>
              </a:rPr>
              <a:t>https://habr.com/ru/post/478620/</a:t>
            </a:r>
            <a:endParaRPr/>
          </a:p>
        </p:txBody>
      </p:sp>
      <p:sp>
        <p:nvSpPr>
          <p:cNvPr id="595" name="Google Shape;595;gd06de2a7ac_0_977"/>
          <p:cNvSpPr txBox="1"/>
          <p:nvPr/>
        </p:nvSpPr>
        <p:spPr>
          <a:xfrm>
            <a:off x="8936450" y="585267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u="sng">
                <a:solidFill>
                  <a:schemeClr val="hlink"/>
                </a:solidFill>
                <a:hlinkClick r:id="rId4"/>
              </a:rPr>
              <a:t>https://fastapi.tiangolo.com/</a:t>
            </a:r>
            <a:endParaRPr/>
          </a:p>
        </p:txBody>
      </p:sp>
      <p:pic>
        <p:nvPicPr>
          <p:cNvPr id="596" name="Google Shape;596;gd06de2a7ac_0_97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73225" y="3923300"/>
            <a:ext cx="7440955" cy="268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d06de2a7ac_0_1007"/>
          <p:cNvSpPr txBox="1"/>
          <p:nvPr>
            <p:ph idx="1" type="body"/>
          </p:nvPr>
        </p:nvSpPr>
        <p:spPr>
          <a:xfrm>
            <a:off x="1120775" y="355493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Простейший веб-сервис на FastAPI</a:t>
            </a:r>
            <a:endParaRPr/>
          </a:p>
        </p:txBody>
      </p:sp>
      <p:sp>
        <p:nvSpPr>
          <p:cNvPr id="602" name="Google Shape;602;gd06de2a7ac_0_1007"/>
          <p:cNvSpPr txBox="1"/>
          <p:nvPr>
            <p:ph idx="2" type="body"/>
          </p:nvPr>
        </p:nvSpPr>
        <p:spPr>
          <a:xfrm>
            <a:off x="1120775" y="1795249"/>
            <a:ext cx="9826800" cy="3959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3" name="Google Shape;603;gd06de2a7ac_0_1007"/>
          <p:cNvSpPr txBox="1"/>
          <p:nvPr>
            <p:ph idx="3" type="body"/>
          </p:nvPr>
        </p:nvSpPr>
        <p:spPr>
          <a:xfrm>
            <a:off x="1119188" y="5715000"/>
            <a:ext cx="9761400" cy="457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04" name="Google Shape;604;gd06de2a7ac_0_10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2383" y="1795250"/>
            <a:ext cx="7604117" cy="4416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9" name="Google Shape;609;gd06de2a7ac_0_985"/>
          <p:cNvPicPr preferRelativeResize="0"/>
          <p:nvPr/>
        </p:nvPicPr>
        <p:blipFill rotWithShape="1">
          <a:blip r:embed="rId3">
            <a:alphaModFix/>
          </a:blip>
          <a:srcRect b="15895" l="0" r="0" t="0"/>
          <a:stretch/>
        </p:blipFill>
        <p:spPr>
          <a:xfrm>
            <a:off x="0" y="0"/>
            <a:ext cx="12236363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610" name="Google Shape;610;gd06de2a7ac_0_985"/>
          <p:cNvSpPr/>
          <p:nvPr/>
        </p:nvSpPr>
        <p:spPr>
          <a:xfrm>
            <a:off x="-1" y="3753853"/>
            <a:ext cx="7411500" cy="2535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32333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1" name="Google Shape;611;gd06de2a7ac_0_985"/>
          <p:cNvSpPr txBox="1"/>
          <p:nvPr/>
        </p:nvSpPr>
        <p:spPr>
          <a:xfrm>
            <a:off x="540925" y="4264050"/>
            <a:ext cx="6404700" cy="16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</a:pPr>
            <a:r>
              <a:rPr lang="ru-RU" sz="4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DEMO: оборачиваем ML модель в REST сервис</a:t>
            </a:r>
            <a:endParaRPr sz="40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6" name="Google Shape;616;gd06de2a7ac_0_991"/>
          <p:cNvPicPr preferRelativeResize="0"/>
          <p:nvPr/>
        </p:nvPicPr>
        <p:blipFill rotWithShape="1">
          <a:blip r:embed="rId3">
            <a:alphaModFix/>
          </a:blip>
          <a:srcRect b="15895" l="0" r="0" t="0"/>
          <a:stretch/>
        </p:blipFill>
        <p:spPr>
          <a:xfrm>
            <a:off x="0" y="0"/>
            <a:ext cx="12236363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617" name="Google Shape;617;gd06de2a7ac_0_991"/>
          <p:cNvSpPr/>
          <p:nvPr/>
        </p:nvSpPr>
        <p:spPr>
          <a:xfrm>
            <a:off x="-1" y="3753853"/>
            <a:ext cx="7411500" cy="2535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32333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8" name="Google Shape;618;gd06de2a7ac_0_991"/>
          <p:cNvSpPr txBox="1"/>
          <p:nvPr/>
        </p:nvSpPr>
        <p:spPr>
          <a:xfrm>
            <a:off x="540925" y="4264050"/>
            <a:ext cx="6404700" cy="16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</a:pPr>
            <a:r>
              <a:rPr lang="ru-RU" sz="4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DEMO: запускаем ML сервис в докере</a:t>
            </a:r>
            <a:endParaRPr sz="40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d5750b5d0a_0_17"/>
          <p:cNvSpPr txBox="1"/>
          <p:nvPr>
            <p:ph idx="1" type="body"/>
          </p:nvPr>
        </p:nvSpPr>
        <p:spPr>
          <a:xfrm>
            <a:off x="544425" y="5017168"/>
            <a:ext cx="4941900" cy="3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23332"/>
              </a:buClr>
              <a:buSzPts val="1600"/>
              <a:buNone/>
            </a:pPr>
            <a:r>
              <a:rPr lang="ru-RU" sz="3000"/>
              <a:t>Михаил Марюфич, MLE</a:t>
            </a:r>
            <a:endParaRPr sz="3000"/>
          </a:p>
        </p:txBody>
      </p:sp>
      <p:sp>
        <p:nvSpPr>
          <p:cNvPr id="624" name="Google Shape;624;gd5750b5d0a_0_17"/>
          <p:cNvSpPr txBox="1"/>
          <p:nvPr>
            <p:ph idx="3" type="body"/>
          </p:nvPr>
        </p:nvSpPr>
        <p:spPr>
          <a:xfrm>
            <a:off x="544425" y="3305875"/>
            <a:ext cx="8945700" cy="16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1428"/>
              </a:lnSpc>
              <a:spcBef>
                <a:spcPts val="0"/>
              </a:spcBef>
              <a:spcAft>
                <a:spcPts val="1500"/>
              </a:spcAft>
              <a:buSzPts val="5200"/>
              <a:buNone/>
            </a:pPr>
            <a:r>
              <a:rPr lang="ru-RU" sz="4200">
                <a:solidFill>
                  <a:srgbClr val="333333"/>
                </a:solidFill>
                <a:highlight>
                  <a:srgbClr val="FFFFFF"/>
                </a:highlight>
              </a:rPr>
              <a:t>Docker и REST-services</a:t>
            </a:r>
            <a:endParaRPr sz="42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d06de2a7ac_0_307"/>
          <p:cNvSpPr txBox="1"/>
          <p:nvPr/>
        </p:nvSpPr>
        <p:spPr>
          <a:xfrm>
            <a:off x="1174500" y="1851650"/>
            <a:ext cx="9843000" cy="19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63550" lvl="0" marL="609600" rtl="0" algn="l">
              <a:spcBef>
                <a:spcPts val="0"/>
              </a:spcBef>
              <a:spcAft>
                <a:spcPts val="0"/>
              </a:spcAft>
              <a:buSzPts val="2500"/>
              <a:buFont typeface="Proxima Nova"/>
              <a:buChar char="-"/>
            </a:pPr>
            <a:r>
              <a:rPr lang="ru-RU" sz="2500">
                <a:latin typeface="Proxima Nova"/>
                <a:ea typeface="Proxima Nova"/>
                <a:cs typeface="Proxima Nova"/>
                <a:sym typeface="Proxima Nova"/>
              </a:rPr>
              <a:t>App (your Java/Ruby/Go/... app) </a:t>
            </a:r>
            <a:br>
              <a:rPr lang="ru-RU" sz="2500">
                <a:latin typeface="Proxima Nova"/>
                <a:ea typeface="Proxima Nova"/>
                <a:cs typeface="Proxima Nova"/>
                <a:sym typeface="Proxima Nova"/>
              </a:rPr>
            </a:br>
            <a:endParaRPr sz="25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463550" lvl="0" marL="609600" rtl="0" algn="l">
              <a:spcBef>
                <a:spcPts val="0"/>
              </a:spcBef>
              <a:spcAft>
                <a:spcPts val="0"/>
              </a:spcAft>
              <a:buSzPts val="2500"/>
              <a:buFont typeface="Proxima Nova"/>
              <a:buChar char="-"/>
            </a:pPr>
            <a:r>
              <a:rPr lang="ru-RU" sz="2500">
                <a:latin typeface="Proxima Nova"/>
                <a:ea typeface="Proxima Nova"/>
                <a:cs typeface="Proxima Nova"/>
                <a:sym typeface="Proxima Nova"/>
              </a:rPr>
              <a:t>Libraries (libxml, wkhtmltopdf, ..) </a:t>
            </a:r>
            <a:br>
              <a:rPr lang="ru-RU" sz="2500">
                <a:latin typeface="Proxima Nova"/>
                <a:ea typeface="Proxima Nova"/>
                <a:cs typeface="Proxima Nova"/>
                <a:sym typeface="Proxima Nova"/>
              </a:rPr>
            </a:br>
            <a:endParaRPr sz="25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463550" lvl="0" marL="609600" rtl="0" algn="l">
              <a:spcBef>
                <a:spcPts val="0"/>
              </a:spcBef>
              <a:spcAft>
                <a:spcPts val="0"/>
              </a:spcAft>
              <a:buSzPts val="2500"/>
              <a:buFont typeface="Proxima Nova"/>
              <a:buChar char="-"/>
            </a:pPr>
            <a:r>
              <a:rPr lang="ru-RU" sz="2500">
                <a:latin typeface="Proxima Nova"/>
                <a:ea typeface="Proxima Nova"/>
                <a:cs typeface="Proxima Nova"/>
                <a:sym typeface="Proxima Nova"/>
              </a:rPr>
              <a:t>Services (postgresql, redis, ...) </a:t>
            </a:r>
            <a:endParaRPr sz="25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463550" lvl="0" marL="609600" rtl="0" algn="l">
              <a:spcBef>
                <a:spcPts val="0"/>
              </a:spcBef>
              <a:spcAft>
                <a:spcPts val="0"/>
              </a:spcAft>
              <a:buSzPts val="2500"/>
              <a:buFont typeface="Proxima Nova"/>
              <a:buChar char="-"/>
            </a:pPr>
            <a:r>
              <a:rPr lang="ru-RU" sz="2500">
                <a:latin typeface="Proxima Nova"/>
                <a:ea typeface="Proxima Nova"/>
                <a:cs typeface="Proxima Nova"/>
                <a:sym typeface="Proxima Nova"/>
              </a:rPr>
              <a:t>Tooling (sbt, ant, gems, eggs, ...) </a:t>
            </a:r>
            <a:br>
              <a:rPr lang="ru-RU" sz="2500">
                <a:latin typeface="Proxima Nova"/>
                <a:ea typeface="Proxima Nova"/>
                <a:cs typeface="Proxima Nova"/>
                <a:sym typeface="Proxima Nova"/>
              </a:rPr>
            </a:br>
            <a:endParaRPr sz="25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463550" lvl="0" marL="609600" rtl="0" algn="l">
              <a:spcBef>
                <a:spcPts val="0"/>
              </a:spcBef>
              <a:spcAft>
                <a:spcPts val="0"/>
              </a:spcAft>
              <a:buSzPts val="2500"/>
              <a:buFont typeface="Proxima Nova"/>
              <a:buChar char="-"/>
            </a:pPr>
            <a:r>
              <a:rPr lang="ru-RU" sz="2500">
                <a:latin typeface="Proxima Nova"/>
                <a:ea typeface="Proxima Nova"/>
                <a:cs typeface="Proxima Nova"/>
                <a:sym typeface="Proxima Nova"/>
              </a:rPr>
              <a:t>Frameworks&amp;runtime (jre, ruby, ...) </a:t>
            </a:r>
            <a:br>
              <a:rPr lang="ru-RU" sz="2500">
                <a:latin typeface="Proxima Nova"/>
                <a:ea typeface="Proxima Nova"/>
                <a:cs typeface="Proxima Nova"/>
                <a:sym typeface="Proxima Nova"/>
              </a:rPr>
            </a:br>
            <a:endParaRPr sz="25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463550" lvl="0" marL="609600" rtl="0" algn="l">
              <a:spcBef>
                <a:spcPts val="0"/>
              </a:spcBef>
              <a:spcAft>
                <a:spcPts val="0"/>
              </a:spcAft>
              <a:buSzPts val="2500"/>
              <a:buFont typeface="Proxima Nova"/>
              <a:buChar char="-"/>
            </a:pPr>
            <a:r>
              <a:rPr lang="ru-RU" sz="2500">
                <a:latin typeface="Proxima Nova"/>
                <a:ea typeface="Proxima Nova"/>
                <a:cs typeface="Proxima Nova"/>
                <a:sym typeface="Proxima Nova"/>
              </a:rPr>
              <a:t>OS packages (libc6, tar, ps, bash, ...)</a:t>
            </a:r>
            <a:endParaRPr sz="25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1" name="Google Shape;181;gd06de2a7ac_0_307"/>
          <p:cNvSpPr txBox="1"/>
          <p:nvPr>
            <p:ph idx="1" type="body"/>
          </p:nvPr>
        </p:nvSpPr>
        <p:spPr>
          <a:xfrm>
            <a:off x="1120775" y="355493"/>
            <a:ext cx="97263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4324"/>
              <a:buNone/>
            </a:pPr>
            <a:r>
              <a:rPr lang="ru-RU">
                <a:solidFill>
                  <a:schemeClr val="dk1"/>
                </a:solidFill>
              </a:rPr>
              <a:t>Что мы можем запаковать в docker?</a:t>
            </a:r>
            <a:endParaRPr/>
          </a:p>
        </p:txBody>
      </p:sp>
      <p:sp>
        <p:nvSpPr>
          <p:cNvPr id="182" name="Google Shape;182;gd06de2a7ac_0_307"/>
          <p:cNvSpPr txBox="1"/>
          <p:nvPr/>
        </p:nvSpPr>
        <p:spPr>
          <a:xfrm>
            <a:off x="1376850" y="719125"/>
            <a:ext cx="505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gd06de2a7ac_0_307"/>
          <p:cNvSpPr txBox="1"/>
          <p:nvPr/>
        </p:nvSpPr>
        <p:spPr>
          <a:xfrm>
            <a:off x="2709875" y="3849950"/>
            <a:ext cx="505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d06de2a7ac_0_314"/>
          <p:cNvSpPr txBox="1"/>
          <p:nvPr/>
        </p:nvSpPr>
        <p:spPr>
          <a:xfrm>
            <a:off x="1062425" y="2464325"/>
            <a:ext cx="5436000" cy="19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Proxima Nova"/>
              <a:buChar char="-"/>
            </a:pPr>
            <a:r>
              <a:rPr lang="ru-RU" sz="1900">
                <a:latin typeface="Proxima Nova"/>
                <a:ea typeface="Proxima Nova"/>
                <a:cs typeface="Proxima Nova"/>
                <a:sym typeface="Proxima Nova"/>
              </a:rPr>
              <a:t>Абстракция от host-системы </a:t>
            </a:r>
            <a:endParaRPr sz="19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Proxima Nova"/>
              <a:buChar char="-"/>
            </a:pPr>
            <a:r>
              <a:rPr lang="ru-RU" sz="1900">
                <a:latin typeface="Proxima Nova"/>
                <a:ea typeface="Proxima Nova"/>
                <a:cs typeface="Proxima Nova"/>
                <a:sym typeface="Proxima Nova"/>
              </a:rPr>
              <a:t>Легковесное изолированное окружение </a:t>
            </a:r>
            <a:endParaRPr sz="19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Proxima Nova"/>
              <a:buChar char="-"/>
            </a:pPr>
            <a:r>
              <a:rPr lang="ru-RU" sz="1900">
                <a:latin typeface="Proxima Nova"/>
                <a:ea typeface="Proxima Nova"/>
                <a:cs typeface="Proxima Nova"/>
                <a:sym typeface="Proxima Nova"/>
              </a:rPr>
              <a:t>Простое управление зависимостями</a:t>
            </a:r>
            <a:endParaRPr sz="19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Proxima Nova"/>
              <a:buChar char="-"/>
            </a:pPr>
            <a:r>
              <a:rPr lang="ru-RU" sz="1900">
                <a:latin typeface="Proxima Nova"/>
                <a:ea typeface="Proxima Nova"/>
                <a:cs typeface="Proxima Nova"/>
                <a:sym typeface="Proxima Nova"/>
              </a:rPr>
              <a:t>Стандартизация описания окружения, сборки, </a:t>
            </a:r>
            <a:br>
              <a:rPr lang="ru-RU" sz="1900"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ru-RU" sz="1900">
                <a:latin typeface="Proxima Nova"/>
                <a:ea typeface="Proxima Nova"/>
                <a:cs typeface="Proxima Nova"/>
                <a:sym typeface="Proxima Nova"/>
              </a:rPr>
              <a:t>деплоймента</a:t>
            </a:r>
            <a:br>
              <a:rPr lang="ru-RU" sz="1900">
                <a:latin typeface="Proxima Nova"/>
                <a:ea typeface="Proxima Nova"/>
                <a:cs typeface="Proxima Nova"/>
                <a:sym typeface="Proxima Nova"/>
              </a:rPr>
            </a:br>
            <a:endParaRPr sz="25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9" name="Google Shape;189;gd06de2a7ac_0_314"/>
          <p:cNvSpPr txBox="1"/>
          <p:nvPr>
            <p:ph idx="1" type="body"/>
          </p:nvPr>
        </p:nvSpPr>
        <p:spPr>
          <a:xfrm>
            <a:off x="1120775" y="355493"/>
            <a:ext cx="97263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4324"/>
              <a:buNone/>
            </a:pPr>
            <a:r>
              <a:rPr lang="ru-RU">
                <a:solidFill>
                  <a:schemeClr val="dk1"/>
                </a:solidFill>
              </a:rPr>
              <a:t>Что docker нам даёт?</a:t>
            </a:r>
            <a:endParaRPr/>
          </a:p>
        </p:txBody>
      </p:sp>
      <p:sp>
        <p:nvSpPr>
          <p:cNvPr id="190" name="Google Shape;190;gd06de2a7ac_0_314"/>
          <p:cNvSpPr txBox="1"/>
          <p:nvPr/>
        </p:nvSpPr>
        <p:spPr>
          <a:xfrm>
            <a:off x="1376850" y="719125"/>
            <a:ext cx="505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gd06de2a7ac_0_314"/>
          <p:cNvSpPr txBox="1"/>
          <p:nvPr/>
        </p:nvSpPr>
        <p:spPr>
          <a:xfrm>
            <a:off x="2709875" y="3849950"/>
            <a:ext cx="505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2" name="Google Shape;192;gd06de2a7ac_0_3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65050" y="3025575"/>
            <a:ext cx="6148426" cy="345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d06de2a7ac_0_300"/>
          <p:cNvSpPr txBox="1"/>
          <p:nvPr>
            <p:ph idx="1" type="body"/>
          </p:nvPr>
        </p:nvSpPr>
        <p:spPr>
          <a:xfrm>
            <a:off x="1120775" y="355493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Docker</a:t>
            </a:r>
            <a:endParaRPr/>
          </a:p>
        </p:txBody>
      </p:sp>
      <p:pic>
        <p:nvPicPr>
          <p:cNvPr id="198" name="Google Shape;198;gd06de2a7ac_0_3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9400" y="1715000"/>
            <a:ext cx="7781250" cy="453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Тема Office">
  <a:themeElements>
    <a:clrScheme name="Тема Offic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B2B38"/>
      </a:accent1>
      <a:accent2>
        <a:srgbClr val="74777B"/>
      </a:accent2>
      <a:accent3>
        <a:srgbClr val="E6E7E8"/>
      </a:accent3>
      <a:accent4>
        <a:srgbClr val="020302"/>
      </a:accent4>
      <a:accent5>
        <a:srgbClr val="FEFFFF"/>
      </a:accent5>
      <a:accent6>
        <a:srgbClr val="8E8F8F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Тема Office">
  <a:themeElements>
    <a:clrScheme name="Тема Office">
      <a:dk1>
        <a:srgbClr val="323332"/>
      </a:dk1>
      <a:lt1>
        <a:srgbClr val="FFFFFF"/>
      </a:lt1>
      <a:dk2>
        <a:srgbClr val="A7A7A7"/>
      </a:dk2>
      <a:lt2>
        <a:srgbClr val="535353"/>
      </a:lt2>
      <a:accent1>
        <a:srgbClr val="FB2B38"/>
      </a:accent1>
      <a:accent2>
        <a:srgbClr val="74777B"/>
      </a:accent2>
      <a:accent3>
        <a:srgbClr val="E6E7E8"/>
      </a:accent3>
      <a:accent4>
        <a:srgbClr val="020302"/>
      </a:accent4>
      <a:accent5>
        <a:srgbClr val="FEFFFF"/>
      </a:accent5>
      <a:accent6>
        <a:srgbClr val="8E8F8F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